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33"/>
  </p:notesMasterIdLst>
  <p:handoutMasterIdLst>
    <p:handoutMasterId r:id="rId34"/>
  </p:handoutMasterIdLst>
  <p:sldIdLst>
    <p:sldId id="256" r:id="rId2"/>
    <p:sldId id="257" r:id="rId3"/>
    <p:sldId id="258" r:id="rId4"/>
    <p:sldId id="259" r:id="rId5"/>
    <p:sldId id="260" r:id="rId6"/>
    <p:sldId id="264" r:id="rId7"/>
    <p:sldId id="261" r:id="rId8"/>
    <p:sldId id="262" r:id="rId9"/>
    <p:sldId id="263" r:id="rId10"/>
    <p:sldId id="271" r:id="rId11"/>
    <p:sldId id="267" r:id="rId12"/>
    <p:sldId id="268" r:id="rId13"/>
    <p:sldId id="269" r:id="rId14"/>
    <p:sldId id="270" r:id="rId15"/>
    <p:sldId id="265" r:id="rId16"/>
    <p:sldId id="273" r:id="rId17"/>
    <p:sldId id="272" r:id="rId18"/>
    <p:sldId id="274" r:id="rId19"/>
    <p:sldId id="275" r:id="rId20"/>
    <p:sldId id="276" r:id="rId21"/>
    <p:sldId id="277" r:id="rId22"/>
    <p:sldId id="278" r:id="rId23"/>
    <p:sldId id="279" r:id="rId24"/>
    <p:sldId id="280" r:id="rId25"/>
    <p:sldId id="282" r:id="rId26"/>
    <p:sldId id="283" r:id="rId27"/>
    <p:sldId id="284" r:id="rId28"/>
    <p:sldId id="285" r:id="rId29"/>
    <p:sldId id="286" r:id="rId30"/>
    <p:sldId id="287" r:id="rId31"/>
    <p:sldId id="266"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0" autoAdjust="0"/>
    <p:restoredTop sz="94620" autoAdjust="0"/>
  </p:normalViewPr>
  <p:slideViewPr>
    <p:cSldViewPr>
      <p:cViewPr varScale="1">
        <p:scale>
          <a:sx n="74" d="100"/>
          <a:sy n="74" d="100"/>
        </p:scale>
        <p:origin x="988"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50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450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450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450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2621423-7315-494E-B47E-A34E6263FB4C}" type="slidenum">
              <a:rPr lang="en-US"/>
              <a:pPr/>
              <a:t>‹#›</a:t>
            </a:fld>
            <a:endParaRPr lang="en-US"/>
          </a:p>
        </p:txBody>
      </p:sp>
    </p:spTree>
    <p:extLst>
      <p:ext uri="{BB962C8B-B14F-4D97-AF65-F5344CB8AC3E}">
        <p14:creationId xmlns:p14="http://schemas.microsoft.com/office/powerpoint/2010/main" val="1419469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40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440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440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440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40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440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4F27D9F-DAFE-4C45-969E-72772CF0C542}" type="slidenum">
              <a:rPr lang="en-US"/>
              <a:pPr/>
              <a:t>‹#›</a:t>
            </a:fld>
            <a:endParaRPr lang="en-US"/>
          </a:p>
        </p:txBody>
      </p:sp>
    </p:spTree>
    <p:extLst>
      <p:ext uri="{BB962C8B-B14F-4D97-AF65-F5344CB8AC3E}">
        <p14:creationId xmlns:p14="http://schemas.microsoft.com/office/powerpoint/2010/main" val="8455376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F27D9F-DAFE-4C45-969E-72772CF0C542}" type="slidenum">
              <a:rPr lang="en-US" smtClean="0"/>
              <a:pPr/>
              <a:t>27</a:t>
            </a:fld>
            <a:endParaRPr lang="en-US"/>
          </a:p>
        </p:txBody>
      </p:sp>
    </p:spTree>
    <p:extLst>
      <p:ext uri="{BB962C8B-B14F-4D97-AF65-F5344CB8AC3E}">
        <p14:creationId xmlns:p14="http://schemas.microsoft.com/office/powerpoint/2010/main" val="1781882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21538"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n-US"/>
          </a:p>
        </p:txBody>
      </p:sp>
      <p:sp>
        <p:nvSpPr>
          <p:cNvPr id="32153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US" altLang="en-US"/>
          </a:p>
        </p:txBody>
      </p:sp>
      <p:sp>
        <p:nvSpPr>
          <p:cNvPr id="3215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US" altLang="en-US"/>
          </a:p>
        </p:txBody>
      </p:sp>
      <p:sp>
        <p:nvSpPr>
          <p:cNvPr id="321541" name="Rectangle 5"/>
          <p:cNvSpPr>
            <a:spLocks noGrp="1" noChangeArrowheads="1"/>
          </p:cNvSpPr>
          <p:nvPr>
            <p:ph type="dt" sz="half" idx="2"/>
          </p:nvPr>
        </p:nvSpPr>
        <p:spPr/>
        <p:txBody>
          <a:bodyPr/>
          <a:lstStyle>
            <a:lvl1pPr>
              <a:defRPr/>
            </a:lvl1pPr>
          </a:lstStyle>
          <a:p>
            <a:endParaRPr lang="en-US" altLang="en-US"/>
          </a:p>
        </p:txBody>
      </p:sp>
      <p:sp>
        <p:nvSpPr>
          <p:cNvPr id="321542" name="Rectangle 6"/>
          <p:cNvSpPr>
            <a:spLocks noGrp="1" noChangeArrowheads="1"/>
          </p:cNvSpPr>
          <p:nvPr>
            <p:ph type="ftr" sz="quarter" idx="3"/>
          </p:nvPr>
        </p:nvSpPr>
        <p:spPr/>
        <p:txBody>
          <a:bodyPr/>
          <a:lstStyle>
            <a:lvl1pPr>
              <a:defRPr/>
            </a:lvl1pPr>
          </a:lstStyle>
          <a:p>
            <a:endParaRPr lang="en-US" altLang="en-US"/>
          </a:p>
        </p:txBody>
      </p:sp>
      <p:sp>
        <p:nvSpPr>
          <p:cNvPr id="321543" name="Rectangle 7"/>
          <p:cNvSpPr>
            <a:spLocks noGrp="1" noChangeArrowheads="1"/>
          </p:cNvSpPr>
          <p:nvPr>
            <p:ph type="sldNum" sz="quarter" idx="4"/>
          </p:nvPr>
        </p:nvSpPr>
        <p:spPr/>
        <p:txBody>
          <a:bodyPr/>
          <a:lstStyle>
            <a:lvl1pPr>
              <a:defRPr/>
            </a:lvl1pPr>
          </a:lstStyle>
          <a:p>
            <a:fld id="{3D1716EA-A517-4C24-BA8E-66F2828DACFF}" type="slidenum">
              <a:rPr lang="en-US" altLang="en-US"/>
              <a:pPr/>
              <a:t>‹#›</a:t>
            </a:fld>
            <a:endParaRPr lang="en-US" altLang="en-US"/>
          </a:p>
        </p:txBody>
      </p:sp>
      <p:grpSp>
        <p:nvGrpSpPr>
          <p:cNvPr id="321544" name="Group 8"/>
          <p:cNvGrpSpPr>
            <a:grpSpLocks/>
          </p:cNvGrpSpPr>
          <p:nvPr/>
        </p:nvGrpSpPr>
        <p:grpSpPr bwMode="auto">
          <a:xfrm>
            <a:off x="7493000" y="2992438"/>
            <a:ext cx="1338263" cy="2189162"/>
            <a:chOff x="4704" y="1885"/>
            <a:chExt cx="843" cy="1379"/>
          </a:xfrm>
        </p:grpSpPr>
        <p:sp>
          <p:nvSpPr>
            <p:cNvPr id="321545"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n-US"/>
            </a:p>
          </p:txBody>
        </p:sp>
        <p:sp>
          <p:nvSpPr>
            <p:cNvPr id="321546"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n-US"/>
            </a:p>
          </p:txBody>
        </p:sp>
        <p:sp>
          <p:nvSpPr>
            <p:cNvPr id="321547"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n-US"/>
            </a:p>
          </p:txBody>
        </p:sp>
        <p:sp>
          <p:nvSpPr>
            <p:cNvPr id="321548"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n-US"/>
            </a:p>
          </p:txBody>
        </p:sp>
        <p:sp>
          <p:nvSpPr>
            <p:cNvPr id="321549"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n-US"/>
            </a:p>
          </p:txBody>
        </p:sp>
        <p:sp>
          <p:nvSpPr>
            <p:cNvPr id="321550"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n-US"/>
            </a:p>
          </p:txBody>
        </p:sp>
        <p:sp>
          <p:nvSpPr>
            <p:cNvPr id="321551"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n-US"/>
            </a:p>
          </p:txBody>
        </p:sp>
        <p:sp>
          <p:nvSpPr>
            <p:cNvPr id="321552"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n-US"/>
            </a:p>
          </p:txBody>
        </p:sp>
        <p:sp>
          <p:nvSpPr>
            <p:cNvPr id="321553"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n-US"/>
            </a:p>
          </p:txBody>
        </p:sp>
        <p:sp>
          <p:nvSpPr>
            <p:cNvPr id="321554"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n-US"/>
            </a:p>
          </p:txBody>
        </p:sp>
        <p:sp>
          <p:nvSpPr>
            <p:cNvPr id="321555"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n-US"/>
            </a:p>
          </p:txBody>
        </p:sp>
        <p:sp>
          <p:nvSpPr>
            <p:cNvPr id="321556"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n-US"/>
            </a:p>
          </p:txBody>
        </p:sp>
        <p:sp>
          <p:nvSpPr>
            <p:cNvPr id="321557"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n-US"/>
            </a:p>
          </p:txBody>
        </p:sp>
        <p:sp>
          <p:nvSpPr>
            <p:cNvPr id="321558"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n-US"/>
            </a:p>
          </p:txBody>
        </p:sp>
        <p:sp>
          <p:nvSpPr>
            <p:cNvPr id="321559"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n-US"/>
            </a:p>
          </p:txBody>
        </p:sp>
        <p:sp>
          <p:nvSpPr>
            <p:cNvPr id="321560"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n-US"/>
            </a:p>
          </p:txBody>
        </p:sp>
        <p:sp>
          <p:nvSpPr>
            <p:cNvPr id="321561"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n-US"/>
            </a:p>
          </p:txBody>
        </p:sp>
        <p:sp>
          <p:nvSpPr>
            <p:cNvPr id="321562"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n-US"/>
            </a:p>
          </p:txBody>
        </p:sp>
        <p:sp>
          <p:nvSpPr>
            <p:cNvPr id="321563"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n-US"/>
            </a:p>
          </p:txBody>
        </p:sp>
        <p:sp>
          <p:nvSpPr>
            <p:cNvPr id="321564"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n-US"/>
            </a:p>
          </p:txBody>
        </p:sp>
        <p:sp>
          <p:nvSpPr>
            <p:cNvPr id="321565"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n-US"/>
            </a:p>
          </p:txBody>
        </p:sp>
        <p:sp>
          <p:nvSpPr>
            <p:cNvPr id="321566"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n-US"/>
            </a:p>
          </p:txBody>
        </p:sp>
        <p:sp>
          <p:nvSpPr>
            <p:cNvPr id="321567"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n-US"/>
            </a:p>
          </p:txBody>
        </p:sp>
        <p:sp>
          <p:nvSpPr>
            <p:cNvPr id="321568"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n-US"/>
            </a:p>
          </p:txBody>
        </p:sp>
        <p:sp>
          <p:nvSpPr>
            <p:cNvPr id="321569"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n-US"/>
            </a:p>
          </p:txBody>
        </p:sp>
        <p:sp>
          <p:nvSpPr>
            <p:cNvPr id="321570"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n-US"/>
            </a:p>
          </p:txBody>
        </p:sp>
        <p:sp>
          <p:nvSpPr>
            <p:cNvPr id="321571"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n-US"/>
            </a:p>
          </p:txBody>
        </p:sp>
        <p:sp>
          <p:nvSpPr>
            <p:cNvPr id="321572"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n-US"/>
            </a:p>
          </p:txBody>
        </p:sp>
        <p:sp>
          <p:nvSpPr>
            <p:cNvPr id="321573"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n-US"/>
            </a:p>
          </p:txBody>
        </p:sp>
        <p:sp>
          <p:nvSpPr>
            <p:cNvPr id="321574"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n-US"/>
            </a:p>
          </p:txBody>
        </p:sp>
        <p:sp>
          <p:nvSpPr>
            <p:cNvPr id="321575"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n-US"/>
            </a:p>
          </p:txBody>
        </p:sp>
      </p:grpSp>
      <p:sp>
        <p:nvSpPr>
          <p:cNvPr id="321576"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7B55E47-5D56-481C-9500-E67F45729881}"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69966FE-D232-469F-99E9-E35ECF1540EF}"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B937323-EF39-409E-ACD2-44AF6A222073}"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4EF2081-635D-4437-867D-59072C0AE0D2}"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84F1997-9BDC-48E3-A6E7-53AF9AD5C5E2}"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A804446-6597-4748-8EA1-EEE70753EDFC}"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CAAB1EB1-7B28-48F9-9AC7-3B418E00E5E5}"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3C0EA76-07AB-4FA7-978A-219DABEAC8AE}"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32D7AE7-03FD-44B0-9114-F440DEDC6AA4}"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CAC5E1D-ABB9-433D-B86D-B61716BD407A}"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051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n-US"/>
          </a:p>
        </p:txBody>
      </p:sp>
      <p:sp>
        <p:nvSpPr>
          <p:cNvPr id="320515"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20516"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2051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ltLang="en-US"/>
          </a:p>
        </p:txBody>
      </p:sp>
      <p:sp>
        <p:nvSpPr>
          <p:cNvPr id="32051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ltLang="en-US"/>
          </a:p>
        </p:txBody>
      </p:sp>
      <p:sp>
        <p:nvSpPr>
          <p:cNvPr id="32051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F4B2E83C-F072-4552-9E94-2B0F88579611}" type="slidenum">
              <a:rPr lang="en-US" altLang="en-US"/>
              <a:pPr/>
              <a:t>‹#›</a:t>
            </a:fld>
            <a:endParaRPr lang="en-US" altLang="en-US"/>
          </a:p>
        </p:txBody>
      </p:sp>
      <p:grpSp>
        <p:nvGrpSpPr>
          <p:cNvPr id="320520" name="Group 8"/>
          <p:cNvGrpSpPr>
            <a:grpSpLocks/>
          </p:cNvGrpSpPr>
          <p:nvPr/>
        </p:nvGrpSpPr>
        <p:grpSpPr bwMode="auto">
          <a:xfrm>
            <a:off x="8153400" y="152400"/>
            <a:ext cx="792163" cy="1295400"/>
            <a:chOff x="5136" y="960"/>
            <a:chExt cx="528" cy="864"/>
          </a:xfrm>
        </p:grpSpPr>
        <p:sp>
          <p:nvSpPr>
            <p:cNvPr id="32052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n-US"/>
            </a:p>
          </p:txBody>
        </p:sp>
        <p:sp>
          <p:nvSpPr>
            <p:cNvPr id="320522"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n-US"/>
            </a:p>
          </p:txBody>
        </p:sp>
        <p:sp>
          <p:nvSpPr>
            <p:cNvPr id="320523"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n-US"/>
            </a:p>
          </p:txBody>
        </p:sp>
        <p:sp>
          <p:nvSpPr>
            <p:cNvPr id="320524"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n-US"/>
            </a:p>
          </p:txBody>
        </p:sp>
        <p:sp>
          <p:nvSpPr>
            <p:cNvPr id="320525"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n-US"/>
            </a:p>
          </p:txBody>
        </p:sp>
        <p:sp>
          <p:nvSpPr>
            <p:cNvPr id="320526"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n-US"/>
            </a:p>
          </p:txBody>
        </p:sp>
        <p:sp>
          <p:nvSpPr>
            <p:cNvPr id="320527"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n-US"/>
            </a:p>
          </p:txBody>
        </p:sp>
        <p:sp>
          <p:nvSpPr>
            <p:cNvPr id="320528"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n-US"/>
            </a:p>
          </p:txBody>
        </p:sp>
        <p:sp>
          <p:nvSpPr>
            <p:cNvPr id="320529"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n-US"/>
            </a:p>
          </p:txBody>
        </p:sp>
        <p:sp>
          <p:nvSpPr>
            <p:cNvPr id="320530"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n-US"/>
            </a:p>
          </p:txBody>
        </p:sp>
        <p:sp>
          <p:nvSpPr>
            <p:cNvPr id="320531"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n-US"/>
            </a:p>
          </p:txBody>
        </p:sp>
        <p:sp>
          <p:nvSpPr>
            <p:cNvPr id="320532"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n-US"/>
            </a:p>
          </p:txBody>
        </p:sp>
        <p:sp>
          <p:nvSpPr>
            <p:cNvPr id="32053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n-US"/>
            </a:p>
          </p:txBody>
        </p:sp>
        <p:sp>
          <p:nvSpPr>
            <p:cNvPr id="320534"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n-US"/>
            </a:p>
          </p:txBody>
        </p:sp>
        <p:sp>
          <p:nvSpPr>
            <p:cNvPr id="320535"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n-US"/>
            </a:p>
          </p:txBody>
        </p:sp>
        <p:sp>
          <p:nvSpPr>
            <p:cNvPr id="320536"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n-US"/>
            </a:p>
          </p:txBody>
        </p:sp>
        <p:sp>
          <p:nvSpPr>
            <p:cNvPr id="32053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n-US"/>
            </a:p>
          </p:txBody>
        </p:sp>
        <p:sp>
          <p:nvSpPr>
            <p:cNvPr id="320538"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n-US"/>
            </a:p>
          </p:txBody>
        </p:sp>
        <p:sp>
          <p:nvSpPr>
            <p:cNvPr id="320539"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n-US"/>
            </a:p>
          </p:txBody>
        </p:sp>
        <p:sp>
          <p:nvSpPr>
            <p:cNvPr id="320540"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n-US"/>
            </a:p>
          </p:txBody>
        </p:sp>
        <p:sp>
          <p:nvSpPr>
            <p:cNvPr id="32054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n-US"/>
            </a:p>
          </p:txBody>
        </p:sp>
        <p:sp>
          <p:nvSpPr>
            <p:cNvPr id="320542"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n-US"/>
            </a:p>
          </p:txBody>
        </p:sp>
        <p:sp>
          <p:nvSpPr>
            <p:cNvPr id="320543"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n-US"/>
            </a:p>
          </p:txBody>
        </p:sp>
        <p:sp>
          <p:nvSpPr>
            <p:cNvPr id="320544"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n-US"/>
            </a:p>
          </p:txBody>
        </p:sp>
        <p:sp>
          <p:nvSpPr>
            <p:cNvPr id="320545"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n-US"/>
            </a:p>
          </p:txBody>
        </p:sp>
        <p:sp>
          <p:nvSpPr>
            <p:cNvPr id="320546"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n-US"/>
            </a:p>
          </p:txBody>
        </p:sp>
        <p:sp>
          <p:nvSpPr>
            <p:cNvPr id="320547"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n-US"/>
            </a:p>
          </p:txBody>
        </p:sp>
        <p:sp>
          <p:nvSpPr>
            <p:cNvPr id="320548"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n-US"/>
            </a:p>
          </p:txBody>
        </p:sp>
        <p:sp>
          <p:nvSpPr>
            <p:cNvPr id="320549"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n-US"/>
            </a:p>
          </p:txBody>
        </p:sp>
        <p:sp>
          <p:nvSpPr>
            <p:cNvPr id="320550"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n-US"/>
            </a:p>
          </p:txBody>
        </p:sp>
        <p:sp>
          <p:nvSpPr>
            <p:cNvPr id="320551"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913" y="914399"/>
            <a:ext cx="6781800" cy="1685925"/>
          </a:xfrm>
        </p:spPr>
        <p:txBody>
          <a:bodyPr/>
          <a:lstStyle/>
          <a:p>
            <a:r>
              <a:rPr lang="en-US" sz="2400" err="1" smtClean="0"/>
              <a:t>HOẠT</a:t>
            </a:r>
            <a:r>
              <a:rPr lang="en-US" sz="2400" smtClean="0"/>
              <a:t> </a:t>
            </a:r>
            <a:r>
              <a:rPr lang="en-US" sz="2400" err="1"/>
              <a:t>ĐỘNG</a:t>
            </a:r>
            <a:r>
              <a:rPr lang="en-US" sz="2400"/>
              <a:t> </a:t>
            </a:r>
            <a:r>
              <a:rPr lang="en-US" sz="2400" err="1"/>
              <a:t>NGHIÊN</a:t>
            </a:r>
            <a:r>
              <a:rPr lang="en-US" sz="2400"/>
              <a:t> </a:t>
            </a:r>
            <a:r>
              <a:rPr lang="en-US" sz="2400" err="1"/>
              <a:t>CỨU</a:t>
            </a:r>
            <a:r>
              <a:rPr lang="en-US" sz="2400"/>
              <a:t> </a:t>
            </a:r>
            <a:r>
              <a:rPr lang="en-US" sz="2400" err="1"/>
              <a:t>KHOA</a:t>
            </a:r>
            <a:r>
              <a:rPr lang="en-US" sz="2400"/>
              <a:t> </a:t>
            </a:r>
            <a:r>
              <a:rPr lang="en-US" sz="2400" err="1"/>
              <a:t>HỌC</a:t>
            </a:r>
            <a:r>
              <a:rPr lang="en-US" sz="2400"/>
              <a:t> </a:t>
            </a:r>
            <a:r>
              <a:rPr lang="en-US" sz="2400" err="1"/>
              <a:t>VÀ</a:t>
            </a:r>
            <a:r>
              <a:rPr lang="en-US" sz="2400"/>
              <a:t/>
            </a:r>
            <a:br>
              <a:rPr lang="en-US" sz="2400"/>
            </a:br>
            <a:r>
              <a:rPr lang="en-US" sz="2400" err="1"/>
              <a:t>CUỘC</a:t>
            </a:r>
            <a:r>
              <a:rPr lang="en-US" sz="2400"/>
              <a:t> </a:t>
            </a:r>
            <a:r>
              <a:rPr lang="en-US" sz="2400" err="1"/>
              <a:t>THI</a:t>
            </a:r>
            <a:r>
              <a:rPr lang="en-US" sz="2400"/>
              <a:t> </a:t>
            </a:r>
            <a:r>
              <a:rPr lang="en-US" sz="2400" err="1"/>
              <a:t>KHOA</a:t>
            </a:r>
            <a:r>
              <a:rPr lang="en-US" sz="2400"/>
              <a:t> </a:t>
            </a:r>
            <a:r>
              <a:rPr lang="en-US" sz="2400" err="1"/>
              <a:t>HỌC</a:t>
            </a:r>
            <a:r>
              <a:rPr lang="en-US" sz="2400"/>
              <a:t> </a:t>
            </a:r>
            <a:r>
              <a:rPr lang="en-US" sz="2400" err="1"/>
              <a:t>KĨ</a:t>
            </a:r>
            <a:r>
              <a:rPr lang="en-US" sz="2400"/>
              <a:t> </a:t>
            </a:r>
            <a:r>
              <a:rPr lang="en-US" sz="2400" err="1"/>
              <a:t>THUẬT</a:t>
            </a:r>
            <a:r>
              <a:rPr lang="en-US" sz="2400"/>
              <a:t> </a:t>
            </a:r>
            <a:r>
              <a:rPr lang="en-US" sz="2400" err="1"/>
              <a:t>DÀNH</a:t>
            </a:r>
            <a:r>
              <a:rPr lang="en-US" sz="2400"/>
              <a:t> CHO </a:t>
            </a:r>
            <a:r>
              <a:rPr lang="en-US" sz="2400" err="1"/>
              <a:t>HỌC</a:t>
            </a:r>
            <a:r>
              <a:rPr lang="en-US" sz="2400"/>
              <a:t> </a:t>
            </a:r>
            <a:r>
              <a:rPr lang="en-US" sz="2400" err="1"/>
              <a:t>SINH</a:t>
            </a:r>
            <a:r>
              <a:rPr lang="en-US" sz="2400"/>
              <a:t> </a:t>
            </a:r>
            <a:r>
              <a:rPr lang="en-US" sz="2400" err="1"/>
              <a:t>TRUNG</a:t>
            </a:r>
            <a:r>
              <a:rPr lang="en-US" sz="2400"/>
              <a:t> </a:t>
            </a:r>
            <a:r>
              <a:rPr lang="en-US" sz="2400" err="1"/>
              <a:t>HỌC</a:t>
            </a:r>
            <a:r>
              <a:rPr lang="en-US" sz="2400"/>
              <a:t> </a:t>
            </a:r>
            <a:r>
              <a:rPr lang="en-US" sz="2400" err="1"/>
              <a:t>NHỮNG</a:t>
            </a:r>
            <a:r>
              <a:rPr lang="en-US" sz="2400"/>
              <a:t> </a:t>
            </a:r>
            <a:r>
              <a:rPr lang="en-US" sz="2400" err="1"/>
              <a:t>NĂM</a:t>
            </a:r>
            <a:r>
              <a:rPr lang="en-US" sz="2400"/>
              <a:t> QUA </a:t>
            </a:r>
            <a:r>
              <a:rPr lang="en-US" sz="2400" err="1"/>
              <a:t>VÀ</a:t>
            </a:r>
            <a:r>
              <a:rPr lang="en-US" sz="2400"/>
              <a:t> </a:t>
            </a:r>
            <a:r>
              <a:rPr lang="en-US" sz="2400" err="1"/>
              <a:t>ĐỊNH</a:t>
            </a:r>
            <a:r>
              <a:rPr lang="en-US" sz="2400"/>
              <a:t> </a:t>
            </a:r>
            <a:r>
              <a:rPr lang="en-US" sz="2400" err="1"/>
              <a:t>HƯỚNG</a:t>
            </a:r>
            <a:r>
              <a:rPr lang="en-US" sz="2400"/>
              <a:t> </a:t>
            </a:r>
            <a:r>
              <a:rPr lang="en-US" sz="2400" err="1"/>
              <a:t>THỜI</a:t>
            </a:r>
            <a:r>
              <a:rPr lang="en-US" sz="2400"/>
              <a:t> </a:t>
            </a:r>
            <a:r>
              <a:rPr lang="en-US" sz="2400" err="1"/>
              <a:t>GIAN</a:t>
            </a:r>
            <a:r>
              <a:rPr lang="en-US" sz="2400"/>
              <a:t> </a:t>
            </a:r>
            <a:r>
              <a:rPr lang="en-US" sz="2400" err="1"/>
              <a:t>TỚI</a:t>
            </a:r>
            <a:endParaRPr lang="en-US" sz="2400"/>
          </a:p>
        </p:txBody>
      </p:sp>
      <p:sp>
        <p:nvSpPr>
          <p:cNvPr id="3" name="Subtitle 2"/>
          <p:cNvSpPr>
            <a:spLocks noGrp="1"/>
          </p:cNvSpPr>
          <p:nvPr>
            <p:ph type="subTitle" idx="1"/>
          </p:nvPr>
        </p:nvSpPr>
        <p:spPr/>
        <p:txBody>
          <a:bodyPr/>
          <a:lstStyle/>
          <a:p>
            <a:r>
              <a:rPr lang="en-US" sz="2400" err="1" smtClean="0"/>
              <a:t>Bộ</a:t>
            </a:r>
            <a:r>
              <a:rPr lang="en-US" sz="2400" smtClean="0"/>
              <a:t> </a:t>
            </a:r>
            <a:r>
              <a:rPr lang="en-US" sz="2400" err="1" smtClean="0"/>
              <a:t>Giáo</a:t>
            </a:r>
            <a:r>
              <a:rPr lang="en-US" sz="2400" smtClean="0"/>
              <a:t> </a:t>
            </a:r>
            <a:r>
              <a:rPr lang="en-US" sz="2400" err="1" smtClean="0"/>
              <a:t>dục</a:t>
            </a:r>
            <a:r>
              <a:rPr lang="en-US" sz="2400" smtClean="0"/>
              <a:t> </a:t>
            </a:r>
            <a:r>
              <a:rPr lang="en-US" sz="2400" err="1" smtClean="0"/>
              <a:t>và</a:t>
            </a:r>
            <a:r>
              <a:rPr lang="en-US" sz="2400" smtClean="0"/>
              <a:t> </a:t>
            </a:r>
            <a:r>
              <a:rPr lang="en-US" sz="2400" err="1" smtClean="0"/>
              <a:t>Đào</a:t>
            </a:r>
            <a:r>
              <a:rPr lang="en-US" sz="2400" smtClean="0"/>
              <a:t> </a:t>
            </a:r>
            <a:r>
              <a:rPr lang="en-US" sz="2400" err="1" smtClean="0"/>
              <a:t>tạo</a:t>
            </a:r>
            <a:endParaRPr lang="en-US"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3886200"/>
            <a:ext cx="7772400" cy="1362075"/>
          </a:xfrm>
        </p:spPr>
        <p:txBody>
          <a:bodyPr/>
          <a:lstStyle/>
          <a:p>
            <a:pPr algn="ctr"/>
            <a:r>
              <a:rPr lang="en-US" sz="3200" dirty="0" err="1" smtClean="0"/>
              <a:t>ĐỐI</a:t>
            </a:r>
            <a:r>
              <a:rPr lang="en-US" sz="3200" dirty="0" smtClean="0"/>
              <a:t> </a:t>
            </a:r>
            <a:r>
              <a:rPr lang="en-US" sz="3200" dirty="0" err="1" smtClean="0"/>
              <a:t>VỚI</a:t>
            </a:r>
            <a:r>
              <a:rPr lang="en-US" sz="3200" dirty="0" smtClean="0"/>
              <a:t> </a:t>
            </a:r>
            <a:r>
              <a:rPr lang="en-US" sz="3200" dirty="0" err="1" smtClean="0"/>
              <a:t>CUỘC</a:t>
            </a:r>
            <a:r>
              <a:rPr lang="en-US" sz="3200" dirty="0" smtClean="0"/>
              <a:t> THI </a:t>
            </a:r>
            <a:r>
              <a:rPr lang="en-US" sz="3200" dirty="0" err="1" smtClean="0"/>
              <a:t>CẤP</a:t>
            </a:r>
            <a:r>
              <a:rPr lang="en-US" sz="3200" dirty="0" smtClean="0"/>
              <a:t> QUỐC </a:t>
            </a:r>
            <a:r>
              <a:rPr lang="en-US" sz="3200" dirty="0" err="1" smtClean="0"/>
              <a:t>GIA</a:t>
            </a:r>
            <a:r>
              <a:rPr lang="en-US" sz="3200" dirty="0"/>
              <a:t/>
            </a:r>
            <a:br>
              <a:rPr lang="en-US" sz="3200" dirty="0"/>
            </a:br>
            <a:r>
              <a:rPr lang="en-US" sz="3200" dirty="0" err="1" smtClean="0"/>
              <a:t>TỪ</a:t>
            </a:r>
            <a:r>
              <a:rPr lang="en-US" sz="3200" dirty="0" smtClean="0"/>
              <a:t> </a:t>
            </a:r>
            <a:r>
              <a:rPr lang="en-US" sz="3200" dirty="0" err="1" smtClean="0"/>
              <a:t>NĂM</a:t>
            </a:r>
            <a:r>
              <a:rPr lang="en-US" sz="3200" dirty="0" smtClean="0"/>
              <a:t> 2016</a:t>
            </a:r>
            <a:endParaRPr lang="en-US" sz="3200" dirty="0"/>
          </a:p>
        </p:txBody>
      </p:sp>
      <p:sp>
        <p:nvSpPr>
          <p:cNvPr id="5" name="Text Placeholder 4"/>
          <p:cNvSpPr>
            <a:spLocks noGrp="1"/>
          </p:cNvSpPr>
          <p:nvPr>
            <p:ph type="body" idx="1"/>
          </p:nvPr>
        </p:nvSpPr>
        <p:spPr>
          <a:xfrm>
            <a:off x="722313" y="1981200"/>
            <a:ext cx="7772400" cy="1500187"/>
          </a:xfrm>
        </p:spPr>
        <p:txBody>
          <a:bodyPr/>
          <a:lstStyle/>
          <a:p>
            <a:pPr algn="ctr"/>
            <a:r>
              <a:rPr lang="en-US" sz="3200" b="1" dirty="0" err="1" smtClean="0">
                <a:solidFill>
                  <a:srgbClr val="FF0000"/>
                </a:solidFill>
              </a:rPr>
              <a:t>NHỮNG</a:t>
            </a:r>
            <a:r>
              <a:rPr lang="en-US" sz="3200" b="1" dirty="0" smtClean="0">
                <a:solidFill>
                  <a:srgbClr val="FF0000"/>
                </a:solidFill>
              </a:rPr>
              <a:t> </a:t>
            </a:r>
            <a:r>
              <a:rPr lang="en-US" sz="3200" b="1" dirty="0" err="1" smtClean="0">
                <a:solidFill>
                  <a:srgbClr val="FF0000"/>
                </a:solidFill>
              </a:rPr>
              <a:t>ĐIỂM</a:t>
            </a:r>
            <a:r>
              <a:rPr lang="en-US" sz="3200" b="1" dirty="0" smtClean="0">
                <a:solidFill>
                  <a:srgbClr val="FF0000"/>
                </a:solidFill>
              </a:rPr>
              <a:t> </a:t>
            </a:r>
            <a:r>
              <a:rPr lang="en-US" sz="3200" b="1" dirty="0" err="1" smtClean="0">
                <a:solidFill>
                  <a:srgbClr val="FF0000"/>
                </a:solidFill>
              </a:rPr>
              <a:t>MỚI</a:t>
            </a:r>
            <a:r>
              <a:rPr lang="en-US" sz="3200" b="1" dirty="0" smtClean="0">
                <a:solidFill>
                  <a:srgbClr val="FF0000"/>
                </a:solidFill>
              </a:rPr>
              <a:t> </a:t>
            </a:r>
            <a:r>
              <a:rPr lang="en-US" sz="3200" b="1" dirty="0" err="1" smtClean="0">
                <a:solidFill>
                  <a:srgbClr val="FF0000"/>
                </a:solidFill>
              </a:rPr>
              <a:t>CẦN</a:t>
            </a:r>
            <a:r>
              <a:rPr lang="en-US" sz="3200" b="1" dirty="0" smtClean="0">
                <a:solidFill>
                  <a:srgbClr val="FF0000"/>
                </a:solidFill>
              </a:rPr>
              <a:t> </a:t>
            </a:r>
            <a:r>
              <a:rPr lang="en-US" sz="3200" b="1" dirty="0" err="1" smtClean="0">
                <a:solidFill>
                  <a:srgbClr val="FF0000"/>
                </a:solidFill>
              </a:rPr>
              <a:t>NHẤN</a:t>
            </a:r>
            <a:r>
              <a:rPr lang="en-US" sz="3200" b="1" dirty="0" smtClean="0">
                <a:solidFill>
                  <a:srgbClr val="FF0000"/>
                </a:solidFill>
              </a:rPr>
              <a:t> </a:t>
            </a:r>
            <a:r>
              <a:rPr lang="en-US" sz="3200" b="1" dirty="0" err="1" smtClean="0">
                <a:solidFill>
                  <a:srgbClr val="FF0000"/>
                </a:solidFill>
              </a:rPr>
              <a:t>MẠNH</a:t>
            </a:r>
            <a:endParaRPr lang="en-US" sz="3200" b="1" dirty="0">
              <a:solidFill>
                <a:srgbClr val="FF0000"/>
              </a:solidFill>
            </a:endParaRPr>
          </a:p>
        </p:txBody>
      </p:sp>
    </p:spTree>
    <p:extLst>
      <p:ext uri="{BB962C8B-B14F-4D97-AF65-F5344CB8AC3E}">
        <p14:creationId xmlns:p14="http://schemas.microsoft.com/office/powerpoint/2010/main" val="898535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 </a:t>
            </a:r>
            <a:r>
              <a:rPr lang="vi-VN" sz="3200" dirty="0" smtClean="0"/>
              <a:t>Những </a:t>
            </a:r>
            <a:r>
              <a:rPr lang="vi-VN" sz="3200" dirty="0"/>
              <a:t>điểm mới cần nhấn mạnh đối với Cuộc thi cấp quốc </a:t>
            </a:r>
            <a:r>
              <a:rPr lang="vi-VN" sz="3200" dirty="0" smtClean="0"/>
              <a:t>gia</a:t>
            </a:r>
            <a:endParaRPr lang="en-US" sz="3200" dirty="0"/>
          </a:p>
        </p:txBody>
      </p:sp>
      <p:sp>
        <p:nvSpPr>
          <p:cNvPr id="3" name="Content Placeholder 2"/>
          <p:cNvSpPr>
            <a:spLocks noGrp="1"/>
          </p:cNvSpPr>
          <p:nvPr>
            <p:ph idx="1"/>
          </p:nvPr>
        </p:nvSpPr>
        <p:spPr>
          <a:xfrm>
            <a:off x="457200" y="1719262"/>
            <a:ext cx="8229600" cy="4757737"/>
          </a:xfrm>
        </p:spPr>
        <p:txBody>
          <a:bodyPr/>
          <a:lstStyle/>
          <a:p>
            <a:pPr marL="0" indent="0">
              <a:buNone/>
            </a:pPr>
            <a:r>
              <a:rPr lang="pt-BR" dirty="0"/>
              <a:t>1. Tăng cường tuyên truyền để nâng cao nhận thức của cán bộ quản lí, giáo viên, học sinh, cha mẹ học sinh và toàn xã hội về mục đích, ý nghĩa của hoạt động nghiên cứu KHKT của học </a:t>
            </a:r>
            <a:r>
              <a:rPr lang="pt-BR" dirty="0" smtClean="0"/>
              <a:t>sinh.</a:t>
            </a:r>
          </a:p>
          <a:p>
            <a:pPr marL="0" indent="0">
              <a:buNone/>
            </a:pPr>
            <a:r>
              <a:rPr lang="pt-BR" dirty="0"/>
              <a:t>2. Hạn chế các dự án tập thể có biểu hiện dựa dẫm, ăn theo bằng cách quy định có sự phân biệt mức độ đóng góp khác nhau vào kết quả nghiên cứu của người thứ nhất (nhóm trưởng) và người thứ hai</a:t>
            </a:r>
            <a:r>
              <a:rPr lang="pt-BR" dirty="0" smtClean="0"/>
              <a:t>.</a:t>
            </a:r>
            <a:endParaRPr lang="en-US" dirty="0"/>
          </a:p>
        </p:txBody>
      </p:sp>
    </p:spTree>
    <p:extLst>
      <p:ext uri="{BB962C8B-B14F-4D97-AF65-F5344CB8AC3E}">
        <p14:creationId xmlns:p14="http://schemas.microsoft.com/office/powerpoint/2010/main" val="166336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 </a:t>
            </a:r>
            <a:r>
              <a:rPr lang="vi-VN" sz="3200" dirty="0" smtClean="0"/>
              <a:t>Những </a:t>
            </a:r>
            <a:r>
              <a:rPr lang="vi-VN" sz="3200" dirty="0"/>
              <a:t>điểm mới cần nhấn mạnh đối với Cuộc thi cấp quốc </a:t>
            </a:r>
            <a:r>
              <a:rPr lang="vi-VN" sz="3200" dirty="0" smtClean="0"/>
              <a:t>gia</a:t>
            </a:r>
            <a:r>
              <a:rPr lang="en-US" sz="3200" dirty="0" smtClean="0"/>
              <a:t>…</a:t>
            </a:r>
            <a:endParaRPr lang="en-US" sz="3200" dirty="0"/>
          </a:p>
        </p:txBody>
      </p:sp>
      <p:sp>
        <p:nvSpPr>
          <p:cNvPr id="3" name="Content Placeholder 2"/>
          <p:cNvSpPr>
            <a:spLocks noGrp="1"/>
          </p:cNvSpPr>
          <p:nvPr>
            <p:ph idx="1"/>
          </p:nvPr>
        </p:nvSpPr>
        <p:spPr>
          <a:xfrm>
            <a:off x="228600" y="1371600"/>
            <a:ext cx="8763000" cy="4757737"/>
          </a:xfrm>
        </p:spPr>
        <p:txBody>
          <a:bodyPr/>
          <a:lstStyle/>
          <a:p>
            <a:pPr marL="0" indent="0">
              <a:buNone/>
            </a:pPr>
            <a:r>
              <a:rPr lang="pt-BR" sz="2600" dirty="0"/>
              <a:t>3. Kiểm soát quá trình thực hiện dự án của học sinh bằng cách quy định rõ trách nhiệm phê duyệt, xác nhận của người bảo trợ, người hướng dẫn, cơ quan hỗ trợ học sinh nghiên cứu dự án, Hội đồng thẩm định khoa học cấp tỉnh trong hồ sơ dự thi của học </a:t>
            </a:r>
            <a:r>
              <a:rPr lang="pt-BR" sz="2600" dirty="0" smtClean="0"/>
              <a:t>sinh.</a:t>
            </a:r>
          </a:p>
          <a:p>
            <a:pPr marL="0" indent="0">
              <a:buNone/>
            </a:pPr>
            <a:r>
              <a:rPr lang="vi-VN" sz="2600" dirty="0"/>
              <a:t>4. Quy định chặt chẽ quy trình chấm thi để đánh giá một cách chính xác năng lực thực sự của học sinh. Cụ thể là trong quá trình chấm thi, các tiêu chí chấm dự án được xem xét, đánh giá dựa trên kết quả nghiên cứu và chỉ cho điểm sau khi đã xem xét, đối chiếu với các minh chứng khoa học về quá trình nghiên cứu được thể hiện trong các phiếu quy định trong hồ sơ dự thi và sổ tay nghiên cứu khoa học của học sinh</a:t>
            </a:r>
            <a:r>
              <a:rPr lang="vi-VN" sz="2600" dirty="0" smtClean="0"/>
              <a:t>.</a:t>
            </a:r>
            <a:endParaRPr lang="en-US" sz="2600" dirty="0"/>
          </a:p>
        </p:txBody>
      </p:sp>
    </p:spTree>
    <p:extLst>
      <p:ext uri="{BB962C8B-B14F-4D97-AF65-F5344CB8AC3E}">
        <p14:creationId xmlns:p14="http://schemas.microsoft.com/office/powerpoint/2010/main" val="405225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 </a:t>
            </a:r>
            <a:r>
              <a:rPr lang="vi-VN" sz="3200" dirty="0" smtClean="0"/>
              <a:t>Những </a:t>
            </a:r>
            <a:r>
              <a:rPr lang="vi-VN" sz="3200" dirty="0"/>
              <a:t>điểm mới cần nhấn mạnh đối với Cuộc thi cấp quốc </a:t>
            </a:r>
            <a:r>
              <a:rPr lang="vi-VN" sz="3200" dirty="0" smtClean="0"/>
              <a:t>gia</a:t>
            </a:r>
            <a:r>
              <a:rPr lang="en-US" sz="3200" dirty="0" smtClean="0"/>
              <a:t>…</a:t>
            </a:r>
            <a:endParaRPr lang="en-US" sz="3200" dirty="0"/>
          </a:p>
        </p:txBody>
      </p:sp>
      <p:sp>
        <p:nvSpPr>
          <p:cNvPr id="3" name="Content Placeholder 2"/>
          <p:cNvSpPr>
            <a:spLocks noGrp="1"/>
          </p:cNvSpPr>
          <p:nvPr>
            <p:ph idx="1"/>
          </p:nvPr>
        </p:nvSpPr>
        <p:spPr>
          <a:xfrm>
            <a:off x="457200" y="1447800"/>
            <a:ext cx="8382000" cy="4757737"/>
          </a:xfrm>
        </p:spPr>
        <p:txBody>
          <a:bodyPr/>
          <a:lstStyle/>
          <a:p>
            <a:pPr marL="0" indent="0">
              <a:buNone/>
            </a:pPr>
            <a:r>
              <a:rPr lang="vi-VN" sz="2800" dirty="0"/>
              <a:t>5. Quy định chỉ những thí sinh đoạt giải Nhất tại vòng thi lĩnh vực có khả năng trình bày bằng tiếng Anh mới được tham gia vòng thi toàn cuộc. Tại vòng thi toàn cuộc, thí sinh trình bày dự án và trả lời câu hỏi của giám khảo bằng tiếng Anh</a:t>
            </a:r>
            <a:r>
              <a:rPr lang="vi-VN" sz="2800" dirty="0" smtClean="0"/>
              <a:t>.</a:t>
            </a:r>
            <a:endParaRPr lang="en-US" sz="2800" dirty="0"/>
          </a:p>
          <a:p>
            <a:pPr marL="0" indent="0">
              <a:buNone/>
            </a:pPr>
            <a:r>
              <a:rPr lang="vi-VN" sz="2800" dirty="0"/>
              <a:t>6. Quy định chặt chẽ về trách nhiệm và tiêu chí lựa chọn giám khảo của Cuộc thi cấp quốc gia, đảm bảo chọn được giám khảo có phẩm chất và năng lực tốt, đáp ứng yêu cầu của Cuộc thi; giám khảo chấm thi vòng toàn cuộc phải đáp ứng về năng lực tiếng Anh chuyên ngành để phỏng vấn thí sinh bằng tiếng Anh</a:t>
            </a:r>
            <a:r>
              <a:rPr lang="vi-VN" sz="2800" dirty="0" smtClean="0"/>
              <a:t>.</a:t>
            </a:r>
            <a:endParaRPr lang="en-US" sz="2800" dirty="0"/>
          </a:p>
        </p:txBody>
      </p:sp>
    </p:spTree>
    <p:extLst>
      <p:ext uri="{BB962C8B-B14F-4D97-AF65-F5344CB8AC3E}">
        <p14:creationId xmlns:p14="http://schemas.microsoft.com/office/powerpoint/2010/main" val="71968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 </a:t>
            </a:r>
            <a:r>
              <a:rPr lang="vi-VN" sz="3200" dirty="0" smtClean="0"/>
              <a:t>Những </a:t>
            </a:r>
            <a:r>
              <a:rPr lang="vi-VN" sz="3200" dirty="0"/>
              <a:t>điểm mới cần nhấn mạnh đối với Cuộc thi cấp quốc </a:t>
            </a:r>
            <a:r>
              <a:rPr lang="vi-VN" sz="3200" dirty="0" smtClean="0"/>
              <a:t>gia</a:t>
            </a:r>
            <a:r>
              <a:rPr lang="en-US" sz="3200" dirty="0" smtClean="0"/>
              <a:t>…</a:t>
            </a:r>
            <a:endParaRPr lang="en-US" sz="3200" dirty="0"/>
          </a:p>
        </p:txBody>
      </p:sp>
      <p:sp>
        <p:nvSpPr>
          <p:cNvPr id="3" name="Content Placeholder 2"/>
          <p:cNvSpPr>
            <a:spLocks noGrp="1"/>
          </p:cNvSpPr>
          <p:nvPr>
            <p:ph idx="1"/>
          </p:nvPr>
        </p:nvSpPr>
        <p:spPr>
          <a:xfrm>
            <a:off x="457200" y="1719262"/>
            <a:ext cx="8229600" cy="4757737"/>
          </a:xfrm>
        </p:spPr>
        <p:txBody>
          <a:bodyPr/>
          <a:lstStyle/>
          <a:p>
            <a:pPr marL="0" indent="0">
              <a:buNone/>
            </a:pPr>
            <a:r>
              <a:rPr lang="vi-VN" sz="2800" dirty="0"/>
              <a:t>7. Hoàn thiện thêm trang mạng "Trường học kết nối" để tổ chức và quản lí quá trình triển khai hoạt động nghiên cứu khoa học ở trường trung học; tổ chức Cuộc thi cấp tỉnh; đăng kí, nộp hồ sơ dự thi cấp quốc gia; thẩm định hồ sơ dự thi của học sinh, với sự tham gia giám sát, quản lí được phân cấp theo đơn vị trường, phòng GDĐT, sở GDĐT và quyền theo dõi, giám sát cao nhất là Bộ GDĐT để đảm bảo tiết kiệm, hiệu quả trong công tác tổ chức Cuộc thi, đồng thời đảm bảo sự công khai, minh bạch của Cuộc </a:t>
            </a:r>
            <a:r>
              <a:rPr lang="vi-VN" sz="2800" dirty="0" smtClean="0"/>
              <a:t>thi</a:t>
            </a:r>
            <a:r>
              <a:rPr lang="en-US" sz="2800" dirty="0" smtClean="0"/>
              <a:t>.</a:t>
            </a:r>
            <a:endParaRPr lang="en-US" sz="2800" dirty="0"/>
          </a:p>
        </p:txBody>
      </p:sp>
    </p:spTree>
    <p:extLst>
      <p:ext uri="{BB962C8B-B14F-4D97-AF65-F5344CB8AC3E}">
        <p14:creationId xmlns:p14="http://schemas.microsoft.com/office/powerpoint/2010/main" val="211243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68362"/>
          </a:xfrm>
        </p:spPr>
        <p:txBody>
          <a:bodyPr/>
          <a:lstStyle/>
          <a:p>
            <a:r>
              <a:rPr lang="en-US" dirty="0" smtClean="0"/>
              <a:t>II</a:t>
            </a:r>
            <a:r>
              <a:rPr lang="vi-VN" dirty="0" smtClean="0"/>
              <a:t>. </a:t>
            </a:r>
            <a:r>
              <a:rPr lang="vi-VN" dirty="0"/>
              <a:t>Những vấn đề đặt ra</a:t>
            </a:r>
            <a:endParaRPr lang="en-US" dirty="0"/>
          </a:p>
        </p:txBody>
      </p:sp>
      <p:sp>
        <p:nvSpPr>
          <p:cNvPr id="3" name="Content Placeholder 2"/>
          <p:cNvSpPr>
            <a:spLocks noGrp="1"/>
          </p:cNvSpPr>
          <p:nvPr>
            <p:ph idx="1"/>
          </p:nvPr>
        </p:nvSpPr>
        <p:spPr>
          <a:xfrm>
            <a:off x="304800" y="1143000"/>
            <a:ext cx="8534400" cy="5562600"/>
          </a:xfrm>
        </p:spPr>
        <p:txBody>
          <a:bodyPr/>
          <a:lstStyle/>
          <a:p>
            <a:pPr marL="514350" indent="-514350">
              <a:buAutoNum type="arabicPeriod"/>
            </a:pPr>
            <a:r>
              <a:rPr lang="en-US" dirty="0" smtClean="0"/>
              <a:t>Ph</a:t>
            </a:r>
            <a:r>
              <a:rPr lang="vi-VN" dirty="0" smtClean="0"/>
              <a:t>ân </a:t>
            </a:r>
            <a:r>
              <a:rPr lang="vi-VN" dirty="0"/>
              <a:t>tích, đánh giá về các dự </a:t>
            </a:r>
            <a:r>
              <a:rPr lang="vi-VN" dirty="0" smtClean="0"/>
              <a:t>án</a:t>
            </a:r>
            <a:r>
              <a:rPr lang="en-US" dirty="0" smtClean="0"/>
              <a:t>: </a:t>
            </a:r>
            <a:r>
              <a:rPr lang="en-US" dirty="0" err="1" smtClean="0"/>
              <a:t>cái</a:t>
            </a:r>
            <a:r>
              <a:rPr lang="en-US" dirty="0" smtClean="0"/>
              <a:t> </a:t>
            </a:r>
            <a:r>
              <a:rPr lang="en-US" dirty="0" err="1" smtClean="0"/>
              <a:t>được</a:t>
            </a:r>
            <a:r>
              <a:rPr lang="en-US" dirty="0" smtClean="0"/>
              <a:t>, </a:t>
            </a:r>
            <a:r>
              <a:rPr lang="en-US" dirty="0" err="1" smtClean="0"/>
              <a:t>cái</a:t>
            </a:r>
            <a:r>
              <a:rPr lang="en-US" dirty="0" smtClean="0"/>
              <a:t> </a:t>
            </a:r>
            <a:r>
              <a:rPr lang="en-US" dirty="0" err="1" smtClean="0"/>
              <a:t>hạn</a:t>
            </a:r>
            <a:r>
              <a:rPr lang="en-US" dirty="0" smtClean="0"/>
              <a:t> </a:t>
            </a:r>
            <a:r>
              <a:rPr lang="en-US" dirty="0" err="1" smtClean="0"/>
              <a:t>chế</a:t>
            </a:r>
            <a:r>
              <a:rPr lang="en-US" dirty="0" smtClean="0"/>
              <a:t>, </a:t>
            </a:r>
            <a:r>
              <a:rPr lang="en-US" dirty="0" err="1" smtClean="0"/>
              <a:t>nguyên</a:t>
            </a:r>
            <a:r>
              <a:rPr lang="en-US" dirty="0" smtClean="0"/>
              <a:t> </a:t>
            </a:r>
            <a:r>
              <a:rPr lang="en-US" dirty="0" err="1" smtClean="0"/>
              <a:t>nhân</a:t>
            </a:r>
            <a:r>
              <a:rPr lang="en-US" dirty="0" smtClean="0"/>
              <a:t>, </a:t>
            </a:r>
            <a:r>
              <a:rPr lang="en-US" dirty="0" err="1" smtClean="0"/>
              <a:t>giải</a:t>
            </a:r>
            <a:r>
              <a:rPr lang="en-US" dirty="0" smtClean="0"/>
              <a:t> </a:t>
            </a:r>
            <a:r>
              <a:rPr lang="en-US" dirty="0" err="1" smtClean="0"/>
              <a:t>pháp</a:t>
            </a:r>
            <a:r>
              <a:rPr lang="en-US" dirty="0" smtClean="0"/>
              <a:t>.</a:t>
            </a:r>
          </a:p>
          <a:p>
            <a:pPr marL="514350" indent="-514350">
              <a:buAutoNum type="arabicPeriod"/>
            </a:pPr>
            <a:r>
              <a:rPr lang="en-US" dirty="0" smtClean="0"/>
              <a:t>G</a:t>
            </a:r>
            <a:r>
              <a:rPr lang="vi-VN" dirty="0" smtClean="0"/>
              <a:t>iúp </a:t>
            </a:r>
            <a:r>
              <a:rPr lang="en-US" dirty="0" err="1" smtClean="0"/>
              <a:t>GV</a:t>
            </a:r>
            <a:r>
              <a:rPr lang="en-US" dirty="0" smtClean="0"/>
              <a:t>, HS</a:t>
            </a:r>
            <a:r>
              <a:rPr lang="vi-VN" dirty="0" smtClean="0"/>
              <a:t> </a:t>
            </a:r>
            <a:r>
              <a:rPr lang="vi-VN" dirty="0"/>
              <a:t>tìm hiểu về những vấn </a:t>
            </a:r>
            <a:r>
              <a:rPr lang="vi-VN" dirty="0" smtClean="0"/>
              <a:t>đề</a:t>
            </a:r>
            <a:r>
              <a:rPr lang="en-US" dirty="0" smtClean="0"/>
              <a:t> </a:t>
            </a:r>
            <a:r>
              <a:rPr lang="en-US" dirty="0" err="1" smtClean="0"/>
              <a:t>KHKT</a:t>
            </a:r>
            <a:r>
              <a:rPr lang="vi-VN" dirty="0" smtClean="0"/>
              <a:t> </a:t>
            </a:r>
            <a:r>
              <a:rPr lang="vi-VN" dirty="0"/>
              <a:t>đang được đặt </a:t>
            </a:r>
            <a:r>
              <a:rPr lang="vi-VN" dirty="0" smtClean="0"/>
              <a:t>ra</a:t>
            </a:r>
            <a:r>
              <a:rPr lang="en-US" dirty="0" smtClean="0"/>
              <a:t> </a:t>
            </a:r>
            <a:r>
              <a:rPr lang="en-US" dirty="0" err="1" smtClean="0"/>
              <a:t>trong</a:t>
            </a:r>
            <a:r>
              <a:rPr lang="en-US" dirty="0" smtClean="0"/>
              <a:t> </a:t>
            </a:r>
            <a:r>
              <a:rPr lang="en-US" dirty="0" err="1" smtClean="0"/>
              <a:t>và</a:t>
            </a:r>
            <a:r>
              <a:rPr lang="en-US" dirty="0" smtClean="0"/>
              <a:t> </a:t>
            </a:r>
            <a:r>
              <a:rPr lang="en-US" dirty="0" err="1" smtClean="0"/>
              <a:t>ngoài</a:t>
            </a:r>
            <a:r>
              <a:rPr lang="en-US" dirty="0" smtClean="0"/>
              <a:t> </a:t>
            </a:r>
            <a:r>
              <a:rPr lang="en-US" dirty="0" err="1" smtClean="0"/>
              <a:t>nước</a:t>
            </a:r>
            <a:r>
              <a:rPr lang="en-US" dirty="0" smtClean="0"/>
              <a:t>.</a:t>
            </a:r>
          </a:p>
          <a:p>
            <a:pPr marL="514350" indent="-514350">
              <a:buAutoNum type="arabicPeriod"/>
            </a:pPr>
            <a:r>
              <a:rPr lang="en-US" dirty="0" err="1" smtClean="0"/>
              <a:t>Các</a:t>
            </a:r>
            <a:r>
              <a:rPr lang="en-US" dirty="0" smtClean="0"/>
              <a:t> </a:t>
            </a:r>
            <a:r>
              <a:rPr lang="en-US" dirty="0" err="1" smtClean="0"/>
              <a:t>cơ</a:t>
            </a:r>
            <a:r>
              <a:rPr lang="en-US" dirty="0" smtClean="0"/>
              <a:t> </a:t>
            </a:r>
            <a:r>
              <a:rPr lang="en-US" dirty="0" err="1" smtClean="0"/>
              <a:t>sở</a:t>
            </a:r>
            <a:r>
              <a:rPr lang="en-US" dirty="0" smtClean="0"/>
              <a:t> giáo </a:t>
            </a:r>
            <a:r>
              <a:rPr lang="en-US" dirty="0" err="1" smtClean="0"/>
              <a:t>dục</a:t>
            </a:r>
            <a:r>
              <a:rPr lang="en-US" dirty="0" smtClean="0"/>
              <a:t> </a:t>
            </a:r>
            <a:r>
              <a:rPr lang="en-US" dirty="0" err="1" smtClean="0"/>
              <a:t>ĐH</a:t>
            </a:r>
            <a:r>
              <a:rPr lang="en-US" dirty="0" smtClean="0"/>
              <a:t>, </a:t>
            </a:r>
            <a:r>
              <a:rPr lang="en-US" dirty="0" err="1" smtClean="0"/>
              <a:t>viện</a:t>
            </a:r>
            <a:r>
              <a:rPr lang="en-US" dirty="0" smtClean="0"/>
              <a:t> </a:t>
            </a:r>
            <a:r>
              <a:rPr lang="en-US" dirty="0" err="1" smtClean="0"/>
              <a:t>nghiên</a:t>
            </a:r>
            <a:r>
              <a:rPr lang="en-US" dirty="0" smtClean="0"/>
              <a:t> </a:t>
            </a:r>
            <a:r>
              <a:rPr lang="en-US" dirty="0" err="1" smtClean="0"/>
              <a:t>cứu</a:t>
            </a:r>
            <a:r>
              <a:rPr lang="en-US" dirty="0" smtClean="0"/>
              <a:t> chia </a:t>
            </a:r>
            <a:r>
              <a:rPr lang="en-US" dirty="0" err="1" smtClean="0"/>
              <a:t>sẻ</a:t>
            </a:r>
            <a:r>
              <a:rPr lang="en-US" dirty="0" smtClean="0"/>
              <a:t> </a:t>
            </a:r>
            <a:r>
              <a:rPr lang="en-US" dirty="0" err="1" smtClean="0"/>
              <a:t>thông</a:t>
            </a:r>
            <a:r>
              <a:rPr lang="en-US" dirty="0" smtClean="0"/>
              <a:t> tin </a:t>
            </a:r>
            <a:r>
              <a:rPr lang="en-US" dirty="0" err="1" smtClean="0"/>
              <a:t>và</a:t>
            </a:r>
            <a:r>
              <a:rPr lang="en-US" dirty="0" smtClean="0"/>
              <a:t> </a:t>
            </a:r>
            <a:r>
              <a:rPr lang="en-US" dirty="0" err="1" smtClean="0"/>
              <a:t>hỗ</a:t>
            </a:r>
            <a:r>
              <a:rPr lang="en-US" dirty="0" smtClean="0"/>
              <a:t> </a:t>
            </a:r>
            <a:r>
              <a:rPr lang="en-US" dirty="0" err="1" smtClean="0"/>
              <a:t>trợ</a:t>
            </a:r>
            <a:r>
              <a:rPr lang="en-US" dirty="0" smtClean="0"/>
              <a:t> </a:t>
            </a:r>
            <a:r>
              <a:rPr lang="en-US" dirty="0" err="1" smtClean="0"/>
              <a:t>GV</a:t>
            </a:r>
            <a:r>
              <a:rPr lang="en-US" dirty="0" smtClean="0"/>
              <a:t>, HS.</a:t>
            </a:r>
          </a:p>
          <a:p>
            <a:pPr marL="514350" indent="-514350">
              <a:buAutoNum type="arabicPeriod"/>
            </a:pPr>
            <a:r>
              <a:rPr lang="en-US" dirty="0" err="1" smtClean="0"/>
              <a:t>Nâng</a:t>
            </a:r>
            <a:r>
              <a:rPr lang="en-US" dirty="0" smtClean="0"/>
              <a:t> cao </a:t>
            </a:r>
            <a:r>
              <a:rPr lang="en-US" dirty="0" err="1" smtClean="0"/>
              <a:t>năng</a:t>
            </a:r>
            <a:r>
              <a:rPr lang="en-US" dirty="0" smtClean="0"/>
              <a:t> </a:t>
            </a:r>
            <a:r>
              <a:rPr lang="en-US" dirty="0" err="1" smtClean="0"/>
              <a:t>lực</a:t>
            </a:r>
            <a:r>
              <a:rPr lang="en-US" dirty="0" smtClean="0"/>
              <a:t> </a:t>
            </a:r>
            <a:r>
              <a:rPr lang="en-US" dirty="0" err="1" smtClean="0"/>
              <a:t>hướng</a:t>
            </a:r>
            <a:r>
              <a:rPr lang="en-US" dirty="0" smtClean="0"/>
              <a:t> </a:t>
            </a:r>
            <a:r>
              <a:rPr lang="en-US" dirty="0" err="1" smtClean="0"/>
              <a:t>dẫn</a:t>
            </a:r>
            <a:r>
              <a:rPr lang="en-US" dirty="0" smtClean="0"/>
              <a:t> học </a:t>
            </a:r>
            <a:r>
              <a:rPr lang="en-US" dirty="0" err="1" smtClean="0"/>
              <a:t>sinh</a:t>
            </a:r>
            <a:r>
              <a:rPr lang="en-US" dirty="0" smtClean="0"/>
              <a:t> </a:t>
            </a:r>
            <a:r>
              <a:rPr lang="en-US" dirty="0" err="1" smtClean="0"/>
              <a:t>NCKH</a:t>
            </a:r>
            <a:r>
              <a:rPr lang="en-US" dirty="0" smtClean="0"/>
              <a:t>: Quy </a:t>
            </a:r>
            <a:r>
              <a:rPr lang="en-US" dirty="0" err="1" smtClean="0"/>
              <a:t>trình</a:t>
            </a:r>
            <a:r>
              <a:rPr lang="en-US" dirty="0"/>
              <a:t> </a:t>
            </a:r>
            <a:r>
              <a:rPr lang="en-US" dirty="0" err="1" smtClean="0"/>
              <a:t>và</a:t>
            </a:r>
            <a:r>
              <a:rPr lang="en-US" dirty="0" smtClean="0"/>
              <a:t> Phương </a:t>
            </a:r>
            <a:r>
              <a:rPr lang="en-US" dirty="0" err="1" smtClean="0"/>
              <a:t>pháp</a:t>
            </a:r>
            <a:r>
              <a:rPr lang="en-US" dirty="0" smtClean="0"/>
              <a:t>.</a:t>
            </a:r>
          </a:p>
          <a:p>
            <a:pPr marL="514350" indent="-514350">
              <a:buAutoNum type="arabicPeriod"/>
            </a:pPr>
            <a:r>
              <a:rPr lang="en-US" dirty="0" err="1" smtClean="0"/>
              <a:t>Đổi</a:t>
            </a:r>
            <a:r>
              <a:rPr lang="en-US" dirty="0" smtClean="0"/>
              <a:t> </a:t>
            </a:r>
            <a:r>
              <a:rPr lang="en-US" dirty="0" err="1" smtClean="0"/>
              <a:t>mới</a:t>
            </a:r>
            <a:r>
              <a:rPr lang="en-US" dirty="0" smtClean="0"/>
              <a:t> </a:t>
            </a:r>
            <a:r>
              <a:rPr lang="en-US" dirty="0" err="1" smtClean="0"/>
              <a:t>quy</a:t>
            </a:r>
            <a:r>
              <a:rPr lang="en-US" dirty="0" smtClean="0"/>
              <a:t> </a:t>
            </a:r>
            <a:r>
              <a:rPr lang="en-US" dirty="0" err="1" smtClean="0"/>
              <a:t>trình</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phù</a:t>
            </a:r>
            <a:r>
              <a:rPr lang="en-US" dirty="0" smtClean="0"/>
              <a:t> </a:t>
            </a:r>
            <a:r>
              <a:rPr lang="en-US" dirty="0" err="1" smtClean="0"/>
              <a:t>hợp</a:t>
            </a:r>
            <a:r>
              <a:rPr lang="en-US" dirty="0" smtClean="0"/>
              <a:t> </a:t>
            </a:r>
            <a:r>
              <a:rPr lang="en-US" dirty="0" err="1" smtClean="0"/>
              <a:t>với</a:t>
            </a:r>
            <a:r>
              <a:rPr lang="en-US" dirty="0" smtClean="0"/>
              <a:t> </a:t>
            </a:r>
            <a:r>
              <a:rPr lang="en-US" dirty="0" err="1" smtClean="0"/>
              <a:t>ISEF</a:t>
            </a:r>
            <a:r>
              <a:rPr lang="en-US" dirty="0" smtClean="0"/>
              <a:t>.</a:t>
            </a:r>
          </a:p>
          <a:p>
            <a:pPr marL="514350" indent="-514350">
              <a:buAutoNum type="arabicPeriod"/>
            </a:pPr>
            <a:r>
              <a:rPr lang="en-US" dirty="0" err="1" smtClean="0"/>
              <a:t>Xây</a:t>
            </a:r>
            <a:r>
              <a:rPr lang="en-US" dirty="0" smtClean="0"/>
              <a:t> </a:t>
            </a:r>
            <a:r>
              <a:rPr lang="en-US" dirty="0" err="1" smtClean="0"/>
              <a:t>dựng</a:t>
            </a:r>
            <a:r>
              <a:rPr lang="en-US" dirty="0" smtClean="0"/>
              <a:t> </a:t>
            </a:r>
            <a:r>
              <a:rPr lang="en-US" dirty="0" err="1" smtClean="0"/>
              <a:t>các</a:t>
            </a:r>
            <a:r>
              <a:rPr lang="en-US" dirty="0" smtClean="0"/>
              <a:t> </a:t>
            </a:r>
            <a:r>
              <a:rPr lang="en-US" dirty="0" err="1" smtClean="0"/>
              <a:t>giải</a:t>
            </a:r>
            <a:r>
              <a:rPr lang="en-US" dirty="0" smtClean="0"/>
              <a:t> </a:t>
            </a:r>
            <a:r>
              <a:rPr lang="en-US" dirty="0" err="1" smtClean="0"/>
              <a:t>pháp</a:t>
            </a:r>
            <a:r>
              <a:rPr lang="en-US" dirty="0" smtClean="0"/>
              <a:t> </a:t>
            </a:r>
            <a:r>
              <a:rPr lang="en-US" dirty="0" err="1" smtClean="0"/>
              <a:t>quản</a:t>
            </a:r>
            <a:r>
              <a:rPr lang="en-US" dirty="0" smtClean="0"/>
              <a:t> </a:t>
            </a:r>
            <a:r>
              <a:rPr lang="en-US" dirty="0" err="1" smtClean="0"/>
              <a:t>lí</a:t>
            </a:r>
            <a:r>
              <a:rPr lang="en-US" dirty="0" smtClean="0"/>
              <a:t> </a:t>
            </a:r>
            <a:r>
              <a:rPr lang="en-US" dirty="0" err="1" smtClean="0"/>
              <a:t>nhằm</a:t>
            </a:r>
            <a:r>
              <a:rPr lang="en-US" dirty="0" smtClean="0"/>
              <a:t> </a:t>
            </a:r>
            <a:r>
              <a:rPr lang="en-US" dirty="0" err="1" smtClean="0"/>
              <a:t>nâng</a:t>
            </a:r>
            <a:r>
              <a:rPr lang="en-US" dirty="0" smtClean="0"/>
              <a:t> cao </a:t>
            </a:r>
            <a:r>
              <a:rPr lang="en-US" dirty="0" err="1" smtClean="0"/>
              <a:t>chất</a:t>
            </a:r>
            <a:r>
              <a:rPr lang="en-US" dirty="0" smtClean="0"/>
              <a:t> </a:t>
            </a:r>
            <a:r>
              <a:rPr lang="en-US" dirty="0" err="1" smtClean="0"/>
              <a:t>lượng</a:t>
            </a:r>
            <a:r>
              <a:rPr lang="en-US" dirty="0" smtClean="0"/>
              <a:t> </a:t>
            </a:r>
            <a:r>
              <a:rPr lang="en-US" dirty="0" err="1" smtClean="0"/>
              <a:t>NCKH</a:t>
            </a:r>
            <a:r>
              <a:rPr lang="en-US" dirty="0" smtClean="0"/>
              <a:t> </a:t>
            </a:r>
            <a:r>
              <a:rPr lang="en-US" dirty="0" err="1" smtClean="0"/>
              <a:t>và</a:t>
            </a:r>
            <a:r>
              <a:rPr lang="en-US" dirty="0" smtClean="0"/>
              <a:t> </a:t>
            </a:r>
            <a:r>
              <a:rPr lang="en-US" dirty="0" err="1" smtClean="0"/>
              <a:t>Cuộc</a:t>
            </a:r>
            <a:r>
              <a:rPr lang="en-US" dirty="0" smtClean="0"/>
              <a:t> </a:t>
            </a:r>
            <a:r>
              <a:rPr lang="en-US" dirty="0" err="1" smtClean="0"/>
              <a:t>thi</a:t>
            </a:r>
            <a:r>
              <a:rPr lang="en-US" dirty="0" smtClean="0"/>
              <a:t>.</a:t>
            </a:r>
            <a:endParaRPr lang="en-US" dirty="0"/>
          </a:p>
        </p:txBody>
      </p:sp>
    </p:spTree>
    <p:extLst>
      <p:ext uri="{BB962C8B-B14F-4D97-AF65-F5344CB8AC3E}">
        <p14:creationId xmlns:p14="http://schemas.microsoft.com/office/powerpoint/2010/main" val="347545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67000"/>
            <a:ext cx="7772400" cy="1362075"/>
          </a:xfrm>
        </p:spPr>
        <p:txBody>
          <a:bodyPr/>
          <a:lstStyle/>
          <a:p>
            <a:pPr algn="ctr"/>
            <a:r>
              <a:rPr lang="en-US" dirty="0" err="1" smtClean="0"/>
              <a:t>THỰC</a:t>
            </a:r>
            <a:r>
              <a:rPr lang="en-US" dirty="0" smtClean="0"/>
              <a:t> </a:t>
            </a:r>
            <a:r>
              <a:rPr lang="en-US" dirty="0" err="1" smtClean="0"/>
              <a:t>HIỆN</a:t>
            </a:r>
            <a:r>
              <a:rPr lang="en-US" dirty="0" smtClean="0"/>
              <a:t> </a:t>
            </a:r>
            <a:r>
              <a:rPr lang="en-US" dirty="0" err="1" smtClean="0"/>
              <a:t>VÀ</a:t>
            </a:r>
            <a:r>
              <a:rPr lang="en-US" dirty="0" smtClean="0"/>
              <a:t> </a:t>
            </a:r>
            <a:r>
              <a:rPr lang="en-US" dirty="0" err="1" smtClean="0"/>
              <a:t>ĐÁNH</a:t>
            </a:r>
            <a:r>
              <a:rPr lang="en-US" dirty="0" smtClean="0"/>
              <a:t> </a:t>
            </a:r>
            <a:r>
              <a:rPr lang="en-US" dirty="0" err="1" smtClean="0"/>
              <a:t>GIÁ</a:t>
            </a:r>
            <a:r>
              <a:rPr lang="en-US" dirty="0" smtClean="0"/>
              <a:t/>
            </a:r>
            <a:br>
              <a:rPr lang="en-US" dirty="0" smtClean="0"/>
            </a:br>
            <a:r>
              <a:rPr lang="en-US" dirty="0" smtClean="0"/>
              <a:t>DỰ ÁN KHOA HỌC </a:t>
            </a:r>
            <a:r>
              <a:rPr lang="en-US" dirty="0" err="1" smtClean="0"/>
              <a:t>KĨ</a:t>
            </a:r>
            <a:r>
              <a:rPr lang="en-US" dirty="0" smtClean="0"/>
              <a:t> </a:t>
            </a:r>
            <a:r>
              <a:rPr lang="en-US" dirty="0" err="1" smtClean="0"/>
              <a:t>THUẬT</a:t>
            </a:r>
            <a:endParaRPr lang="en-US" dirty="0"/>
          </a:p>
        </p:txBody>
      </p:sp>
    </p:spTree>
    <p:extLst>
      <p:ext uri="{BB962C8B-B14F-4D97-AF65-F5344CB8AC3E}">
        <p14:creationId xmlns:p14="http://schemas.microsoft.com/office/powerpoint/2010/main" val="1246917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vi-VN" dirty="0" smtClean="0"/>
              <a:t>I</a:t>
            </a:r>
            <a:r>
              <a:rPr lang="vi-VN" dirty="0"/>
              <a:t>. Các bước thực hiện một dự án khoa </a:t>
            </a:r>
            <a:r>
              <a:rPr lang="vi-VN" dirty="0" smtClean="0"/>
              <a:t>học</a:t>
            </a:r>
            <a:endParaRPr lang="en-US" dirty="0"/>
          </a:p>
        </p:txBody>
      </p:sp>
      <p:sp>
        <p:nvSpPr>
          <p:cNvPr id="7" name="Content Placeholder 6"/>
          <p:cNvSpPr>
            <a:spLocks noGrp="1"/>
          </p:cNvSpPr>
          <p:nvPr>
            <p:ph idx="1"/>
          </p:nvPr>
        </p:nvSpPr>
        <p:spPr/>
        <p:txBody>
          <a:bodyPr/>
          <a:lstStyle/>
          <a:p>
            <a:pPr marL="0" indent="0">
              <a:buNone/>
            </a:pPr>
            <a:r>
              <a:rPr lang="vi-VN" i="1" dirty="0" smtClean="0"/>
              <a:t>1</a:t>
            </a:r>
            <a:r>
              <a:rPr lang="vi-VN" i="1" dirty="0"/>
              <a:t>. Xác định câu hỏi nghiên cứu</a:t>
            </a:r>
            <a:endParaRPr lang="en-US" dirty="0"/>
          </a:p>
          <a:p>
            <a:pPr marL="0" indent="0">
              <a:buNone/>
            </a:pPr>
            <a:r>
              <a:rPr lang="vi-VN" dirty="0" smtClean="0"/>
              <a:t>- </a:t>
            </a:r>
            <a:r>
              <a:rPr lang="vi-VN" dirty="0"/>
              <a:t>Lựa chọn một chủ đề. Thu hẹp chủ đề bằng cách xem xét những trường hợp đặc biệt.</a:t>
            </a:r>
            <a:endParaRPr lang="en-US" dirty="0"/>
          </a:p>
          <a:p>
            <a:pPr marL="0" indent="0">
              <a:buNone/>
            </a:pPr>
            <a:r>
              <a:rPr lang="vi-VN" dirty="0" smtClean="0"/>
              <a:t>- </a:t>
            </a:r>
            <a:r>
              <a:rPr lang="vi-VN" dirty="0"/>
              <a:t>Tiến hành nghiên cứu tổng quan và viết dự thảo đề cương nghiên cứu. </a:t>
            </a:r>
            <a:endParaRPr lang="en-US" dirty="0"/>
          </a:p>
          <a:p>
            <a:pPr marL="0" indent="0">
              <a:buNone/>
            </a:pPr>
            <a:r>
              <a:rPr lang="vi-VN" dirty="0" smtClean="0"/>
              <a:t>- </a:t>
            </a:r>
            <a:r>
              <a:rPr lang="vi-VN" dirty="0"/>
              <a:t>Nêu một giả thuyết khoa học hoặc nêu mục đích nghiên cứu</a:t>
            </a:r>
            <a:r>
              <a:rPr lang="vi-VN" dirty="0" smtClean="0"/>
              <a:t>.</a:t>
            </a:r>
            <a:endParaRPr lang="en-US" dirty="0"/>
          </a:p>
        </p:txBody>
      </p:sp>
    </p:spTree>
    <p:extLst>
      <p:ext uri="{BB962C8B-B14F-4D97-AF65-F5344CB8AC3E}">
        <p14:creationId xmlns:p14="http://schemas.microsoft.com/office/powerpoint/2010/main" val="4266757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I. Các bước thực hiện một dự án khoa </a:t>
            </a:r>
            <a:r>
              <a:rPr lang="vi-VN" dirty="0" smtClean="0"/>
              <a:t>học</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vi-VN" i="1" dirty="0" smtClean="0"/>
              <a:t>2</a:t>
            </a:r>
            <a:r>
              <a:rPr lang="vi-VN" i="1" dirty="0"/>
              <a:t>. Kế hoạch và phương pháp nghiên cứu</a:t>
            </a:r>
            <a:endParaRPr lang="en-US" dirty="0"/>
          </a:p>
          <a:p>
            <a:pPr marL="0" indent="0">
              <a:buNone/>
            </a:pPr>
            <a:r>
              <a:rPr lang="vi-VN" dirty="0" smtClean="0"/>
              <a:t>- </a:t>
            </a:r>
            <a:r>
              <a:rPr lang="vi-VN" dirty="0"/>
              <a:t>Xây dựng kế hoạch nghiên cứu/thiết kế thí nghiệm. </a:t>
            </a:r>
            <a:endParaRPr lang="en-US" dirty="0"/>
          </a:p>
          <a:p>
            <a:pPr marL="0" indent="0">
              <a:buNone/>
            </a:pPr>
            <a:r>
              <a:rPr lang="vi-VN" dirty="0" smtClean="0"/>
              <a:t>- </a:t>
            </a:r>
            <a:r>
              <a:rPr lang="vi-VN" dirty="0"/>
              <a:t>Yêu cầu phê duyệt dự án (điền các mẫu phiếu và xin chữ ký phê duyệt).</a:t>
            </a:r>
            <a:endParaRPr lang="en-US" dirty="0"/>
          </a:p>
          <a:p>
            <a:pPr marL="0" indent="0">
              <a:buNone/>
            </a:pPr>
            <a:r>
              <a:rPr lang="vi-VN" dirty="0" smtClean="0"/>
              <a:t>- </a:t>
            </a:r>
            <a:r>
              <a:rPr lang="vi-VN" dirty="0"/>
              <a:t>Viết báo cáo nghiên cứu tổng quan.</a:t>
            </a:r>
            <a:endParaRPr lang="en-US" dirty="0"/>
          </a:p>
          <a:p>
            <a:endParaRPr lang="en-US" dirty="0"/>
          </a:p>
        </p:txBody>
      </p:sp>
    </p:spTree>
    <p:extLst>
      <p:ext uri="{BB962C8B-B14F-4D97-AF65-F5344CB8AC3E}">
        <p14:creationId xmlns:p14="http://schemas.microsoft.com/office/powerpoint/2010/main" val="3904458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I. Các bước thực hiện một dự án khoa học</a:t>
            </a:r>
            <a:r>
              <a:rPr lang="en-US" dirty="0"/>
              <a:t>…</a:t>
            </a:r>
          </a:p>
        </p:txBody>
      </p:sp>
      <p:sp>
        <p:nvSpPr>
          <p:cNvPr id="3" name="Content Placeholder 2"/>
          <p:cNvSpPr>
            <a:spLocks noGrp="1"/>
          </p:cNvSpPr>
          <p:nvPr>
            <p:ph idx="1"/>
          </p:nvPr>
        </p:nvSpPr>
        <p:spPr>
          <a:xfrm>
            <a:off x="457200" y="1417638"/>
            <a:ext cx="8229600" cy="4986337"/>
          </a:xfrm>
        </p:spPr>
        <p:txBody>
          <a:bodyPr/>
          <a:lstStyle/>
          <a:p>
            <a:pPr marL="0" indent="0">
              <a:buNone/>
            </a:pPr>
            <a:r>
              <a:rPr lang="vi-VN" sz="2400" i="1" dirty="0" smtClean="0"/>
              <a:t>3</a:t>
            </a:r>
            <a:r>
              <a:rPr lang="vi-VN" sz="2400" i="1" dirty="0"/>
              <a:t>. </a:t>
            </a:r>
            <a:r>
              <a:rPr lang="it-IT" sz="2400" i="1" dirty="0"/>
              <a:t>Thực hiện kế hoạch nghiên cứu</a:t>
            </a:r>
            <a:endParaRPr lang="en-US" sz="2400" dirty="0"/>
          </a:p>
          <a:p>
            <a:pPr marL="0" indent="0">
              <a:buNone/>
            </a:pPr>
            <a:r>
              <a:rPr lang="vi-VN" sz="2400" dirty="0" smtClean="0"/>
              <a:t>- </a:t>
            </a:r>
            <a:r>
              <a:rPr lang="vi-VN" sz="2400" dirty="0"/>
              <a:t>Thu thập tài liệu và thiết bị thí nghiệm; xây dựng thời gian biểu trong phòng thí nghiệm.</a:t>
            </a:r>
            <a:endParaRPr lang="en-US" sz="2400" dirty="0"/>
          </a:p>
          <a:p>
            <a:pPr marL="0" indent="0">
              <a:buNone/>
            </a:pPr>
            <a:r>
              <a:rPr lang="vi-VN" sz="2400" dirty="0" smtClean="0"/>
              <a:t>- </a:t>
            </a:r>
            <a:r>
              <a:rPr lang="vi-VN" sz="2400" dirty="0"/>
              <a:t>Tiến hành thí nghiệm. Ghi lại các dữ liệu định lượng và định tính.</a:t>
            </a:r>
            <a:endParaRPr lang="en-US" sz="2400" dirty="0"/>
          </a:p>
          <a:p>
            <a:pPr marL="0" indent="0">
              <a:buNone/>
            </a:pPr>
            <a:r>
              <a:rPr lang="vi-VN" sz="2400" dirty="0" smtClean="0"/>
              <a:t>- </a:t>
            </a:r>
            <a:r>
              <a:rPr lang="vi-VN" sz="2400" dirty="0"/>
              <a:t>Phân tích dữ liệu, áp dụng các phương pháp thống kê thích hợp. </a:t>
            </a:r>
            <a:endParaRPr lang="en-US" sz="2400" dirty="0"/>
          </a:p>
          <a:p>
            <a:pPr marL="0" indent="0">
              <a:buNone/>
            </a:pPr>
            <a:r>
              <a:rPr lang="vi-VN" sz="2400" dirty="0" smtClean="0"/>
              <a:t>- </a:t>
            </a:r>
            <a:r>
              <a:rPr lang="vi-VN" sz="2400" dirty="0"/>
              <a:t>Lặp lại thí nghiệm, khi cần thiết, nhằm triệt để khám phá những vấn đề. </a:t>
            </a:r>
            <a:endParaRPr lang="en-US" sz="2400" dirty="0"/>
          </a:p>
          <a:p>
            <a:pPr marL="0" indent="0">
              <a:buNone/>
            </a:pPr>
            <a:r>
              <a:rPr lang="vi-VN" sz="2400" dirty="0" smtClean="0"/>
              <a:t>- </a:t>
            </a:r>
            <a:r>
              <a:rPr lang="vi-VN" sz="2400" dirty="0"/>
              <a:t>Đưa ra một kết luận.</a:t>
            </a:r>
            <a:endParaRPr lang="en-US" sz="2400" dirty="0"/>
          </a:p>
          <a:p>
            <a:pPr marL="0" indent="0">
              <a:buNone/>
            </a:pPr>
            <a:r>
              <a:rPr lang="vi-VN" sz="2400" dirty="0" smtClean="0"/>
              <a:t>- </a:t>
            </a:r>
            <a:r>
              <a:rPr lang="vi-VN" sz="2400" dirty="0"/>
              <a:t>Viết báo cáo thí nghiệm.</a:t>
            </a:r>
            <a:endParaRPr lang="en-US" sz="2400" dirty="0"/>
          </a:p>
          <a:p>
            <a:pPr marL="0" indent="0">
              <a:buNone/>
            </a:pPr>
            <a:r>
              <a:rPr lang="vi-VN" sz="2400" dirty="0" smtClean="0"/>
              <a:t>- </a:t>
            </a:r>
            <a:r>
              <a:rPr lang="vi-VN" sz="2400" dirty="0"/>
              <a:t>Viết tóm tắt báo cáo.</a:t>
            </a:r>
            <a:endParaRPr lang="en-US" sz="2400" dirty="0"/>
          </a:p>
          <a:p>
            <a:endParaRPr lang="en-US" sz="2400" dirty="0"/>
          </a:p>
        </p:txBody>
      </p:sp>
    </p:spTree>
    <p:extLst>
      <p:ext uri="{BB962C8B-B14F-4D97-AF65-F5344CB8AC3E}">
        <p14:creationId xmlns:p14="http://schemas.microsoft.com/office/powerpoint/2010/main" val="484512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I. Những kết quả đã đạt được</a:t>
            </a:r>
            <a:endParaRPr lang="en-US"/>
          </a:p>
        </p:txBody>
      </p:sp>
      <p:sp>
        <p:nvSpPr>
          <p:cNvPr id="3" name="Content Placeholder 2"/>
          <p:cNvSpPr>
            <a:spLocks noGrp="1"/>
          </p:cNvSpPr>
          <p:nvPr>
            <p:ph idx="1"/>
          </p:nvPr>
        </p:nvSpPr>
        <p:spPr/>
        <p:txBody>
          <a:bodyPr/>
          <a:lstStyle/>
          <a:p>
            <a:r>
              <a:rPr lang="en-US" dirty="0" err="1" smtClean="0">
                <a:solidFill>
                  <a:schemeClr val="tx1"/>
                </a:solidFill>
                <a:latin typeface="+mn-lt"/>
                <a:ea typeface="+mn-ea"/>
                <a:cs typeface="+mn-cs"/>
              </a:rPr>
              <a:t>Số</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lượng</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tham</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gia</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ngày</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càng</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tăng</a:t>
            </a:r>
            <a:r>
              <a:rPr lang="en-US" dirty="0" smtClean="0">
                <a:solidFill>
                  <a:schemeClr val="tx1"/>
                </a:solidFill>
                <a:latin typeface="+mn-lt"/>
                <a:ea typeface="+mn-ea"/>
                <a:cs typeface="+mn-cs"/>
              </a:rPr>
              <a:t>:</a:t>
            </a:r>
          </a:p>
          <a:p>
            <a:pPr>
              <a:buNone/>
            </a:pPr>
            <a:r>
              <a:rPr lang="en-US" dirty="0" smtClean="0">
                <a:solidFill>
                  <a:schemeClr val="tx1"/>
                </a:solidFill>
                <a:latin typeface="+mn-lt"/>
                <a:ea typeface="+mn-ea"/>
                <a:cs typeface="+mn-cs"/>
              </a:rPr>
              <a:t>    </a:t>
            </a:r>
            <a:r>
              <a:rPr lang="vi-VN" dirty="0" smtClean="0">
                <a:solidFill>
                  <a:schemeClr val="tx1"/>
                </a:solidFill>
                <a:latin typeface="+mn-lt"/>
                <a:ea typeface="+mn-ea"/>
                <a:cs typeface="+mn-cs"/>
              </a:rPr>
              <a:t>- </a:t>
            </a:r>
            <a:r>
              <a:rPr lang="vi-VN" dirty="0">
                <a:solidFill>
                  <a:schemeClr val="tx1"/>
                </a:solidFill>
                <a:latin typeface="+mn-lt"/>
                <a:ea typeface="+mn-ea"/>
                <a:cs typeface="+mn-cs"/>
              </a:rPr>
              <a:t>Năm 2013: 44 đơn vị, 150 </a:t>
            </a:r>
            <a:r>
              <a:rPr lang="en-US" dirty="0" smtClean="0">
                <a:solidFill>
                  <a:schemeClr val="tx1"/>
                </a:solidFill>
                <a:latin typeface="+mn-lt"/>
                <a:ea typeface="+mn-ea"/>
                <a:cs typeface="+mn-cs"/>
              </a:rPr>
              <a:t>DA</a:t>
            </a:r>
            <a:r>
              <a:rPr lang="vi-VN" dirty="0" smtClean="0">
                <a:solidFill>
                  <a:schemeClr val="tx1"/>
                </a:solidFill>
                <a:latin typeface="+mn-lt"/>
                <a:ea typeface="+mn-ea"/>
                <a:cs typeface="+mn-cs"/>
              </a:rPr>
              <a:t>, </a:t>
            </a:r>
            <a:r>
              <a:rPr lang="vi-VN" dirty="0">
                <a:solidFill>
                  <a:schemeClr val="tx1"/>
                </a:solidFill>
                <a:latin typeface="+mn-lt"/>
                <a:ea typeface="+mn-ea"/>
                <a:cs typeface="+mn-cs"/>
              </a:rPr>
              <a:t>15 </a:t>
            </a:r>
            <a:r>
              <a:rPr lang="en-US" dirty="0" smtClean="0">
                <a:solidFill>
                  <a:schemeClr val="tx1"/>
                </a:solidFill>
                <a:latin typeface="+mn-lt"/>
                <a:ea typeface="+mn-ea"/>
                <a:cs typeface="+mn-cs"/>
              </a:rPr>
              <a:t>LV</a:t>
            </a:r>
            <a:r>
              <a:rPr lang="vi-VN" dirty="0" smtClean="0">
                <a:solidFill>
                  <a:schemeClr val="tx1"/>
                </a:solidFill>
                <a:latin typeface="+mn-lt"/>
                <a:ea typeface="+mn-ea"/>
                <a:cs typeface="+mn-cs"/>
              </a:rPr>
              <a:t>;</a:t>
            </a:r>
            <a:endParaRPr lang="en-US" dirty="0">
              <a:solidFill>
                <a:schemeClr val="tx1"/>
              </a:solidFill>
              <a:latin typeface="+mn-lt"/>
              <a:ea typeface="+mn-ea"/>
              <a:cs typeface="+mn-cs"/>
            </a:endParaRPr>
          </a:p>
          <a:p>
            <a:pPr>
              <a:buNone/>
            </a:pPr>
            <a:r>
              <a:rPr lang="en-US" dirty="0" smtClean="0"/>
              <a:t>    </a:t>
            </a:r>
            <a:r>
              <a:rPr lang="vi-VN" dirty="0" smtClean="0">
                <a:solidFill>
                  <a:schemeClr val="tx1"/>
                </a:solidFill>
                <a:latin typeface="+mn-lt"/>
                <a:ea typeface="+mn-ea"/>
                <a:cs typeface="+mn-cs"/>
              </a:rPr>
              <a:t>- </a:t>
            </a:r>
            <a:r>
              <a:rPr lang="vi-VN" dirty="0">
                <a:solidFill>
                  <a:schemeClr val="tx1"/>
                </a:solidFill>
                <a:latin typeface="+mn-lt"/>
                <a:ea typeface="+mn-ea"/>
                <a:cs typeface="+mn-cs"/>
              </a:rPr>
              <a:t>Năm 2014: 55 đơn vị, 300 </a:t>
            </a:r>
            <a:r>
              <a:rPr lang="en-US" dirty="0" smtClean="0">
                <a:solidFill>
                  <a:schemeClr val="tx1"/>
                </a:solidFill>
                <a:latin typeface="+mn-lt"/>
                <a:ea typeface="+mn-ea"/>
                <a:cs typeface="+mn-cs"/>
              </a:rPr>
              <a:t>DA</a:t>
            </a:r>
            <a:r>
              <a:rPr lang="vi-VN" dirty="0" smtClean="0">
                <a:solidFill>
                  <a:schemeClr val="tx1"/>
                </a:solidFill>
                <a:latin typeface="+mn-lt"/>
                <a:ea typeface="+mn-ea"/>
                <a:cs typeface="+mn-cs"/>
              </a:rPr>
              <a:t>, </a:t>
            </a:r>
            <a:r>
              <a:rPr lang="vi-VN" dirty="0">
                <a:solidFill>
                  <a:schemeClr val="tx1"/>
                </a:solidFill>
                <a:latin typeface="+mn-lt"/>
                <a:ea typeface="+mn-ea"/>
                <a:cs typeface="+mn-cs"/>
              </a:rPr>
              <a:t>15 </a:t>
            </a:r>
            <a:r>
              <a:rPr lang="en-US" dirty="0" smtClean="0">
                <a:solidFill>
                  <a:schemeClr val="tx1"/>
                </a:solidFill>
                <a:latin typeface="+mn-lt"/>
                <a:ea typeface="+mn-ea"/>
                <a:cs typeface="+mn-cs"/>
              </a:rPr>
              <a:t>LV</a:t>
            </a:r>
            <a:r>
              <a:rPr lang="vi-VN" dirty="0" smtClean="0">
                <a:solidFill>
                  <a:schemeClr val="tx1"/>
                </a:solidFill>
                <a:latin typeface="+mn-lt"/>
                <a:ea typeface="+mn-ea"/>
                <a:cs typeface="+mn-cs"/>
              </a:rPr>
              <a:t>;</a:t>
            </a:r>
            <a:endParaRPr lang="en-US" dirty="0">
              <a:solidFill>
                <a:schemeClr val="tx1"/>
              </a:solidFill>
              <a:latin typeface="+mn-lt"/>
              <a:ea typeface="+mn-ea"/>
              <a:cs typeface="+mn-cs"/>
            </a:endParaRPr>
          </a:p>
          <a:p>
            <a:pPr>
              <a:buNone/>
            </a:pPr>
            <a:r>
              <a:rPr lang="en-US" dirty="0" smtClean="0"/>
              <a:t>    </a:t>
            </a:r>
            <a:r>
              <a:rPr lang="vi-VN" dirty="0" smtClean="0">
                <a:solidFill>
                  <a:schemeClr val="tx1"/>
                </a:solidFill>
                <a:latin typeface="+mn-lt"/>
                <a:ea typeface="+mn-ea"/>
                <a:cs typeface="+mn-cs"/>
              </a:rPr>
              <a:t>- </a:t>
            </a:r>
            <a:r>
              <a:rPr lang="vi-VN" dirty="0">
                <a:solidFill>
                  <a:schemeClr val="tx1"/>
                </a:solidFill>
                <a:latin typeface="+mn-lt"/>
                <a:ea typeface="+mn-ea"/>
                <a:cs typeface="+mn-cs"/>
              </a:rPr>
              <a:t>Năm 2015: 64 đơn vị, 385 </a:t>
            </a:r>
            <a:r>
              <a:rPr lang="en-US" dirty="0" smtClean="0">
                <a:solidFill>
                  <a:schemeClr val="tx1"/>
                </a:solidFill>
                <a:latin typeface="+mn-lt"/>
                <a:ea typeface="+mn-ea"/>
                <a:cs typeface="+mn-cs"/>
              </a:rPr>
              <a:t>DA</a:t>
            </a:r>
            <a:r>
              <a:rPr lang="vi-VN" dirty="0" smtClean="0">
                <a:solidFill>
                  <a:schemeClr val="tx1"/>
                </a:solidFill>
                <a:latin typeface="+mn-lt"/>
                <a:ea typeface="+mn-ea"/>
                <a:cs typeface="+mn-cs"/>
              </a:rPr>
              <a:t>,  </a:t>
            </a:r>
            <a:r>
              <a:rPr lang="vi-VN" dirty="0">
                <a:solidFill>
                  <a:schemeClr val="tx1"/>
                </a:solidFill>
                <a:latin typeface="+mn-lt"/>
                <a:ea typeface="+mn-ea"/>
                <a:cs typeface="+mn-cs"/>
              </a:rPr>
              <a:t>15 </a:t>
            </a:r>
            <a:r>
              <a:rPr lang="en-US" dirty="0" smtClean="0">
                <a:solidFill>
                  <a:schemeClr val="tx1"/>
                </a:solidFill>
                <a:latin typeface="+mn-lt"/>
                <a:ea typeface="+mn-ea"/>
                <a:cs typeface="+mn-cs"/>
              </a:rPr>
              <a:t>LV.</a:t>
            </a:r>
            <a:endParaRPr lang="en-US" dirty="0">
              <a:solidFill>
                <a:schemeClr val="tx1"/>
              </a:solidFill>
              <a:latin typeface="+mn-lt"/>
              <a:ea typeface="+mn-ea"/>
              <a:cs typeface="+mn-cs"/>
            </a:endParaRPr>
          </a:p>
          <a:p>
            <a:r>
              <a:rPr lang="en-US" dirty="0" err="1" smtClean="0"/>
              <a:t>Các</a:t>
            </a:r>
            <a:r>
              <a:rPr lang="en-US" dirty="0" smtClean="0"/>
              <a:t> </a:t>
            </a:r>
            <a:r>
              <a:rPr lang="en-US" dirty="0" err="1" smtClean="0"/>
              <a:t>cuộc</a:t>
            </a:r>
            <a:r>
              <a:rPr lang="en-US" dirty="0" smtClean="0"/>
              <a:t> </a:t>
            </a:r>
            <a:r>
              <a:rPr lang="en-US" dirty="0" err="1" smtClean="0"/>
              <a:t>thi</a:t>
            </a:r>
            <a:r>
              <a:rPr lang="en-US" dirty="0" smtClean="0"/>
              <a:t> </a:t>
            </a:r>
            <a:r>
              <a:rPr lang="en-US" dirty="0" err="1" smtClean="0"/>
              <a:t>cấp</a:t>
            </a:r>
            <a:r>
              <a:rPr lang="en-US" dirty="0" smtClean="0"/>
              <a:t> </a:t>
            </a:r>
            <a:r>
              <a:rPr lang="en-US" dirty="0" err="1" smtClean="0"/>
              <a:t>tỉnh</a:t>
            </a:r>
            <a:r>
              <a:rPr lang="en-US" dirty="0" smtClean="0"/>
              <a:t> </a:t>
            </a:r>
            <a:r>
              <a:rPr lang="en-US" dirty="0" err="1" smtClean="0"/>
              <a:t>năm</a:t>
            </a:r>
            <a:r>
              <a:rPr lang="en-US" dirty="0" smtClean="0"/>
              <a:t> 2015: ~ 5000 DA</a:t>
            </a:r>
          </a:p>
          <a:p>
            <a:r>
              <a:rPr lang="en-US" dirty="0" err="1" smtClean="0"/>
              <a:t>Cuộc</a:t>
            </a:r>
            <a:r>
              <a:rPr lang="en-US" dirty="0" smtClean="0"/>
              <a:t> </a:t>
            </a:r>
            <a:r>
              <a:rPr lang="en-US" dirty="0" err="1" smtClean="0"/>
              <a:t>thi</a:t>
            </a:r>
            <a:r>
              <a:rPr lang="en-US" dirty="0" smtClean="0"/>
              <a:t> </a:t>
            </a:r>
            <a:r>
              <a:rPr lang="en-US" dirty="0" err="1" smtClean="0"/>
              <a:t>trở</a:t>
            </a:r>
            <a:r>
              <a:rPr lang="en-US" dirty="0" smtClean="0"/>
              <a:t> </a:t>
            </a:r>
            <a:r>
              <a:rPr lang="en-US" dirty="0" err="1" smtClean="0"/>
              <a:t>thành</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thường</a:t>
            </a:r>
            <a:r>
              <a:rPr lang="en-US" dirty="0" smtClean="0"/>
              <a:t> </a:t>
            </a:r>
            <a:r>
              <a:rPr lang="en-US" dirty="0" err="1" smtClean="0"/>
              <a:t>niên</a:t>
            </a:r>
            <a:r>
              <a:rPr lang="en-US" dirty="0" smtClean="0"/>
              <a:t>, thu </a:t>
            </a:r>
            <a:r>
              <a:rPr lang="en-US" dirty="0" err="1" smtClean="0"/>
              <a:t>hút</a:t>
            </a:r>
            <a:r>
              <a:rPr lang="en-US" dirty="0" smtClean="0"/>
              <a:t> </a:t>
            </a:r>
            <a:r>
              <a:rPr lang="en-US" dirty="0" err="1" smtClean="0"/>
              <a:t>đông</a:t>
            </a:r>
            <a:r>
              <a:rPr lang="en-US" dirty="0" smtClean="0"/>
              <a:t> </a:t>
            </a:r>
            <a:r>
              <a:rPr lang="en-US" dirty="0" err="1" smtClean="0"/>
              <a:t>đảo</a:t>
            </a:r>
            <a:r>
              <a:rPr lang="en-US" dirty="0" smtClean="0"/>
              <a:t> </a:t>
            </a:r>
            <a:r>
              <a:rPr lang="en-US" dirty="0" err="1" smtClean="0"/>
              <a:t>các</a:t>
            </a:r>
            <a:r>
              <a:rPr lang="en-US" dirty="0" smtClean="0"/>
              <a:t> </a:t>
            </a:r>
            <a:r>
              <a:rPr lang="en-US" dirty="0" err="1" smtClean="0"/>
              <a:t>lực</a:t>
            </a:r>
            <a:r>
              <a:rPr lang="en-US" dirty="0" smtClean="0"/>
              <a:t> </a:t>
            </a:r>
            <a:r>
              <a:rPr lang="en-US" dirty="0" err="1" smtClean="0"/>
              <a:t>lượng</a:t>
            </a:r>
            <a:r>
              <a:rPr lang="en-US" dirty="0" smtClean="0"/>
              <a:t> </a:t>
            </a:r>
            <a:r>
              <a:rPr lang="en-US" dirty="0" err="1" smtClean="0"/>
              <a:t>tham</a:t>
            </a:r>
            <a:r>
              <a:rPr lang="en-US" dirty="0" smtClean="0"/>
              <a:t> </a:t>
            </a:r>
            <a:r>
              <a:rPr lang="en-US" dirty="0" err="1" smtClean="0"/>
              <a:t>gia</a:t>
            </a:r>
            <a:r>
              <a:rPr lang="en-US" dirty="0" smtClean="0"/>
              <a:t>.</a:t>
            </a:r>
          </a:p>
          <a:p>
            <a:r>
              <a:rPr lang="en-US" dirty="0" err="1" smtClean="0"/>
              <a:t>Kết</a:t>
            </a:r>
            <a:r>
              <a:rPr lang="en-US" dirty="0" smtClean="0"/>
              <a:t> </a:t>
            </a:r>
            <a:r>
              <a:rPr lang="en-US" dirty="0" err="1" smtClean="0"/>
              <a:t>quả</a:t>
            </a:r>
            <a:r>
              <a:rPr lang="en-US" dirty="0" smtClean="0"/>
              <a:t> </a:t>
            </a:r>
            <a:r>
              <a:rPr lang="en-US" dirty="0" err="1" smtClean="0"/>
              <a:t>bước</a:t>
            </a:r>
            <a:r>
              <a:rPr lang="en-US" dirty="0" smtClean="0"/>
              <a:t> </a:t>
            </a:r>
            <a:r>
              <a:rPr lang="en-US" dirty="0" err="1" smtClean="0"/>
              <a:t>đầu</a:t>
            </a:r>
            <a:r>
              <a:rPr lang="en-US" dirty="0" smtClean="0"/>
              <a:t> </a:t>
            </a:r>
            <a:r>
              <a:rPr lang="en-US" dirty="0" err="1" smtClean="0"/>
              <a:t>đáp</a:t>
            </a:r>
            <a:r>
              <a:rPr lang="en-US" dirty="0" smtClean="0"/>
              <a:t> </a:t>
            </a:r>
            <a:r>
              <a:rPr lang="en-US" dirty="0" err="1" smtClean="0"/>
              <a:t>ứng</a:t>
            </a:r>
            <a:r>
              <a:rPr lang="en-US" dirty="0" smtClean="0"/>
              <a:t> </a:t>
            </a:r>
            <a:r>
              <a:rPr lang="en-US" dirty="0" err="1" smtClean="0"/>
              <a:t>yêu</a:t>
            </a:r>
            <a:r>
              <a:rPr lang="en-US" dirty="0" smtClean="0"/>
              <a:t> </a:t>
            </a:r>
            <a:r>
              <a:rPr lang="en-US" dirty="0" err="1" smtClean="0"/>
              <a:t>cầu</a:t>
            </a:r>
            <a:r>
              <a:rPr lang="en-US" dirty="0" smtClean="0"/>
              <a:t> </a:t>
            </a:r>
            <a:r>
              <a:rPr lang="en-US" dirty="0" err="1" smtClean="0"/>
              <a:t>đổi</a:t>
            </a:r>
            <a:r>
              <a:rPr lang="en-US" dirty="0" smtClean="0"/>
              <a:t> </a:t>
            </a:r>
            <a:r>
              <a:rPr lang="en-US" dirty="0" err="1" smtClean="0"/>
              <a:t>mới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I. Các bước thực hiện một dự án khoa học</a:t>
            </a:r>
            <a:r>
              <a:rPr lang="en-US" dirty="0"/>
              <a:t>…</a:t>
            </a:r>
          </a:p>
        </p:txBody>
      </p:sp>
      <p:sp>
        <p:nvSpPr>
          <p:cNvPr id="3" name="Content Placeholder 2"/>
          <p:cNvSpPr>
            <a:spLocks noGrp="1"/>
          </p:cNvSpPr>
          <p:nvPr>
            <p:ph idx="1"/>
          </p:nvPr>
        </p:nvSpPr>
        <p:spPr/>
        <p:txBody>
          <a:bodyPr/>
          <a:lstStyle/>
          <a:p>
            <a:pPr marL="0" indent="0">
              <a:buNone/>
            </a:pPr>
            <a:r>
              <a:rPr lang="vi-VN" i="1" dirty="0" smtClean="0"/>
              <a:t>4</a:t>
            </a:r>
            <a:r>
              <a:rPr lang="vi-VN" i="1" dirty="0"/>
              <a:t>. Trình bày kết quả nghiên cứu</a:t>
            </a:r>
            <a:endParaRPr lang="en-US" dirty="0"/>
          </a:p>
          <a:p>
            <a:pPr marL="0" indent="0">
              <a:buNone/>
            </a:pPr>
            <a:r>
              <a:rPr lang="vi-VN" dirty="0" smtClean="0"/>
              <a:t>- </a:t>
            </a:r>
            <a:r>
              <a:rPr lang="vi-VN" dirty="0"/>
              <a:t>Ghi lại các hình ảnh để giới thiệu dự án.</a:t>
            </a:r>
            <a:endParaRPr lang="en-US" dirty="0"/>
          </a:p>
          <a:p>
            <a:pPr marL="0" indent="0">
              <a:buNone/>
            </a:pPr>
            <a:r>
              <a:rPr lang="vi-VN" dirty="0" smtClean="0"/>
              <a:t>- </a:t>
            </a:r>
            <a:r>
              <a:rPr lang="vi-VN" dirty="0"/>
              <a:t>Làm bài thuyết trình về dự án trước giáo viên và/hoặc các bạn cùng lớp.</a:t>
            </a:r>
            <a:endParaRPr lang="en-US" dirty="0"/>
          </a:p>
          <a:p>
            <a:pPr marL="0" indent="0">
              <a:buNone/>
            </a:pPr>
            <a:r>
              <a:rPr lang="vi-VN" dirty="0" smtClean="0"/>
              <a:t>- </a:t>
            </a:r>
            <a:r>
              <a:rPr lang="vi-VN" dirty="0"/>
              <a:t>Thiết kế poster để giới thiệu dự án tại cuộc thi khoa học kĩ thuật</a:t>
            </a:r>
            <a:r>
              <a:rPr lang="vi-VN" dirty="0" smtClean="0"/>
              <a:t>.</a:t>
            </a:r>
            <a:endParaRPr lang="en-US" dirty="0"/>
          </a:p>
        </p:txBody>
      </p:sp>
    </p:spTree>
    <p:extLst>
      <p:ext uri="{BB962C8B-B14F-4D97-AF65-F5344CB8AC3E}">
        <p14:creationId xmlns:p14="http://schemas.microsoft.com/office/powerpoint/2010/main" val="4289397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I</a:t>
            </a:r>
            <a:r>
              <a:rPr lang="en-US" dirty="0" smtClean="0"/>
              <a:t>I</a:t>
            </a:r>
            <a:r>
              <a:rPr lang="vi-VN" dirty="0" smtClean="0"/>
              <a:t>. </a:t>
            </a:r>
            <a:r>
              <a:rPr lang="vi-VN" dirty="0"/>
              <a:t>Các bước thực hiện một dự án </a:t>
            </a:r>
            <a:r>
              <a:rPr lang="vi-VN" dirty="0" smtClean="0"/>
              <a:t>k</a:t>
            </a:r>
            <a:r>
              <a:rPr lang="en-US" dirty="0" smtClean="0"/>
              <a:t>ỹ </a:t>
            </a:r>
            <a:r>
              <a:rPr lang="en-US" dirty="0" err="1" smtClean="0"/>
              <a:t>thuật</a:t>
            </a:r>
            <a:r>
              <a:rPr lang="en-US" dirty="0" smtClean="0"/>
              <a:t> </a:t>
            </a:r>
            <a:r>
              <a:rPr lang="en-US" dirty="0" err="1" smtClean="0"/>
              <a:t>hoặc</a:t>
            </a:r>
            <a:r>
              <a:rPr lang="en-US" dirty="0" smtClean="0"/>
              <a:t> </a:t>
            </a:r>
            <a:r>
              <a:rPr lang="en-US" dirty="0" err="1" smtClean="0"/>
              <a:t>máy</a:t>
            </a:r>
            <a:r>
              <a:rPr lang="en-US" dirty="0" smtClean="0"/>
              <a:t> </a:t>
            </a:r>
            <a:r>
              <a:rPr lang="en-US" dirty="0" err="1" smtClean="0"/>
              <a:t>tính</a:t>
            </a:r>
            <a:endParaRPr lang="en-US" dirty="0"/>
          </a:p>
        </p:txBody>
      </p:sp>
      <p:sp>
        <p:nvSpPr>
          <p:cNvPr id="3" name="Content Placeholder 2"/>
          <p:cNvSpPr>
            <a:spLocks noGrp="1"/>
          </p:cNvSpPr>
          <p:nvPr>
            <p:ph idx="1"/>
          </p:nvPr>
        </p:nvSpPr>
        <p:spPr/>
        <p:txBody>
          <a:bodyPr/>
          <a:lstStyle/>
          <a:p>
            <a:pPr marL="0" indent="0">
              <a:buNone/>
            </a:pPr>
            <a:r>
              <a:rPr lang="vi-VN" i="1" dirty="0" smtClean="0"/>
              <a:t>1</a:t>
            </a:r>
            <a:r>
              <a:rPr lang="vi-VN" i="1" dirty="0"/>
              <a:t>. Xác định v</a:t>
            </a:r>
            <a:r>
              <a:rPr lang="it-IT" i="1" dirty="0"/>
              <a:t>ấn đề nghiên cứu</a:t>
            </a:r>
            <a:endParaRPr lang="en-US" dirty="0"/>
          </a:p>
          <a:p>
            <a:pPr marL="0" indent="0">
              <a:buNone/>
            </a:pPr>
            <a:r>
              <a:rPr lang="vi-VN" dirty="0" smtClean="0"/>
              <a:t>- </a:t>
            </a:r>
            <a:r>
              <a:rPr lang="vi-VN" dirty="0"/>
              <a:t>Xác định nhu cầu hoặc tiếp nhận yêu cầu.</a:t>
            </a:r>
            <a:endParaRPr lang="en-US" dirty="0"/>
          </a:p>
          <a:p>
            <a:pPr marL="0" indent="0">
              <a:buNone/>
            </a:pPr>
            <a:r>
              <a:rPr lang="it-IT" i="1" dirty="0" smtClean="0"/>
              <a:t>2</a:t>
            </a:r>
            <a:r>
              <a:rPr lang="it-IT" i="1" dirty="0"/>
              <a:t>. Thiết kế và phương pháp</a:t>
            </a:r>
            <a:endParaRPr lang="en-US" dirty="0"/>
          </a:p>
          <a:p>
            <a:pPr marL="0" indent="0">
              <a:buNone/>
            </a:pPr>
            <a:r>
              <a:rPr lang="it-IT" dirty="0" smtClean="0"/>
              <a:t>- </a:t>
            </a:r>
            <a:r>
              <a:rPr lang="it-IT" dirty="0"/>
              <a:t>Phát triển các tiêu chuẩn thiết kế. </a:t>
            </a:r>
            <a:endParaRPr lang="en-US" dirty="0"/>
          </a:p>
          <a:p>
            <a:pPr marL="0" indent="0">
              <a:buNone/>
            </a:pPr>
            <a:r>
              <a:rPr lang="it-IT" dirty="0" smtClean="0"/>
              <a:t>- </a:t>
            </a:r>
            <a:r>
              <a:rPr lang="it-IT" dirty="0"/>
              <a:t>Thực hiện việc tìm kiếm tài liệu và nghiên cứu tổng quan. </a:t>
            </a:r>
            <a:endParaRPr lang="en-US" dirty="0"/>
          </a:p>
          <a:p>
            <a:pPr marL="0" indent="0">
              <a:buNone/>
            </a:pPr>
            <a:r>
              <a:rPr lang="it-IT" dirty="0" smtClean="0"/>
              <a:t>- </a:t>
            </a:r>
            <a:r>
              <a:rPr lang="it-IT" dirty="0"/>
              <a:t>Chuẩn bị thiết kế sơ bộ hoặc thuật toán dưới dạng sơ đồ khối.</a:t>
            </a:r>
            <a:endParaRPr lang="en-US" dirty="0"/>
          </a:p>
          <a:p>
            <a:endParaRPr lang="en-US" dirty="0"/>
          </a:p>
        </p:txBody>
      </p:sp>
    </p:spTree>
    <p:extLst>
      <p:ext uri="{BB962C8B-B14F-4D97-AF65-F5344CB8AC3E}">
        <p14:creationId xmlns:p14="http://schemas.microsoft.com/office/powerpoint/2010/main" val="2296342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I</a:t>
            </a:r>
            <a:r>
              <a:rPr lang="en-US" dirty="0"/>
              <a:t>I</a:t>
            </a:r>
            <a:r>
              <a:rPr lang="vi-VN" dirty="0"/>
              <a:t>. Các bước thực hiện một dự án k</a:t>
            </a:r>
            <a:r>
              <a:rPr lang="en-US" dirty="0"/>
              <a:t>ỹ </a:t>
            </a:r>
            <a:r>
              <a:rPr lang="en-US" dirty="0" err="1"/>
              <a:t>thuật</a:t>
            </a:r>
            <a:r>
              <a:rPr lang="en-US" dirty="0"/>
              <a:t> </a:t>
            </a:r>
            <a:r>
              <a:rPr lang="en-US" dirty="0" err="1"/>
              <a:t>hoặc</a:t>
            </a:r>
            <a:r>
              <a:rPr lang="en-US" dirty="0"/>
              <a:t> </a:t>
            </a:r>
            <a:r>
              <a:rPr lang="en-US" dirty="0" err="1"/>
              <a:t>máy</a:t>
            </a:r>
            <a:r>
              <a:rPr lang="en-US" dirty="0"/>
              <a:t> </a:t>
            </a:r>
            <a:r>
              <a:rPr lang="en-US" dirty="0" err="1" smtClean="0"/>
              <a:t>tính</a:t>
            </a:r>
            <a:r>
              <a:rPr lang="en-US" dirty="0" smtClean="0"/>
              <a:t>…</a:t>
            </a:r>
            <a:endParaRPr lang="en-US" b="0" dirty="0"/>
          </a:p>
        </p:txBody>
      </p:sp>
      <p:sp>
        <p:nvSpPr>
          <p:cNvPr id="3" name="Content Placeholder 2"/>
          <p:cNvSpPr>
            <a:spLocks noGrp="1"/>
          </p:cNvSpPr>
          <p:nvPr>
            <p:ph idx="1"/>
          </p:nvPr>
        </p:nvSpPr>
        <p:spPr>
          <a:xfrm>
            <a:off x="457200" y="1603566"/>
            <a:ext cx="8458200" cy="4873434"/>
          </a:xfrm>
        </p:spPr>
        <p:txBody>
          <a:bodyPr/>
          <a:lstStyle/>
          <a:p>
            <a:pPr marL="0" indent="0">
              <a:buNone/>
            </a:pPr>
            <a:r>
              <a:rPr lang="it-IT" i="1" dirty="0" smtClean="0"/>
              <a:t>3</a:t>
            </a:r>
            <a:r>
              <a:rPr lang="it-IT" i="1" dirty="0"/>
              <a:t>. Thực hiện: Xây dựng và kiểm tra</a:t>
            </a:r>
            <a:endParaRPr lang="en-US" dirty="0"/>
          </a:p>
          <a:p>
            <a:pPr marL="0" indent="0">
              <a:buNone/>
            </a:pPr>
            <a:r>
              <a:rPr lang="it-IT" dirty="0" smtClean="0"/>
              <a:t>- </a:t>
            </a:r>
            <a:r>
              <a:rPr lang="it-IT" dirty="0"/>
              <a:t>Sản xuất mẫu hoặc viết chương trình máy tính</a:t>
            </a:r>
            <a:endParaRPr lang="en-US" dirty="0"/>
          </a:p>
          <a:p>
            <a:pPr marL="0" indent="0">
              <a:buNone/>
            </a:pPr>
            <a:r>
              <a:rPr lang="it-IT" dirty="0" smtClean="0"/>
              <a:t>- </a:t>
            </a:r>
            <a:r>
              <a:rPr lang="it-IT" dirty="0"/>
              <a:t>Kiểm tra các mẫu/chương trình máy tính</a:t>
            </a:r>
            <a:endParaRPr lang="en-US" dirty="0"/>
          </a:p>
          <a:p>
            <a:pPr marL="0" indent="0">
              <a:buNone/>
            </a:pPr>
            <a:r>
              <a:rPr lang="it-IT" dirty="0" smtClean="0"/>
              <a:t>- </a:t>
            </a:r>
            <a:r>
              <a:rPr lang="it-IT" dirty="0"/>
              <a:t>Thiết kế lại, khi cần thiết.</a:t>
            </a:r>
            <a:endParaRPr lang="en-US" dirty="0"/>
          </a:p>
          <a:p>
            <a:pPr marL="0" indent="0">
              <a:buNone/>
            </a:pPr>
            <a:r>
              <a:rPr lang="it-IT" i="1" dirty="0" smtClean="0"/>
              <a:t>4</a:t>
            </a:r>
            <a:r>
              <a:rPr lang="it-IT" i="1" dirty="0"/>
              <a:t>. Trình bày kết quả nghiên cứu</a:t>
            </a:r>
            <a:endParaRPr lang="en-US" dirty="0"/>
          </a:p>
          <a:p>
            <a:pPr marL="0" indent="0">
              <a:buNone/>
            </a:pPr>
            <a:r>
              <a:rPr lang="it-IT" dirty="0" smtClean="0"/>
              <a:t>- </a:t>
            </a:r>
            <a:r>
              <a:rPr lang="it-IT" dirty="0"/>
              <a:t>Ghi lại các hình ảnh để giới thiệu dự án.</a:t>
            </a:r>
            <a:endParaRPr lang="en-US" dirty="0"/>
          </a:p>
          <a:p>
            <a:pPr marL="0" indent="0">
              <a:buNone/>
            </a:pPr>
            <a:r>
              <a:rPr lang="it-IT" dirty="0" smtClean="0"/>
              <a:t>- </a:t>
            </a:r>
            <a:r>
              <a:rPr lang="it-IT" dirty="0"/>
              <a:t>Làm bài thuyết trình về dự án trước giáo viên và/hoặc các bạn cùng lớp.</a:t>
            </a:r>
            <a:endParaRPr lang="en-US" dirty="0"/>
          </a:p>
          <a:p>
            <a:pPr marL="0" indent="0">
              <a:buNone/>
            </a:pPr>
            <a:r>
              <a:rPr lang="it-IT" dirty="0" smtClean="0"/>
              <a:t>- </a:t>
            </a:r>
            <a:r>
              <a:rPr lang="it-IT" dirty="0"/>
              <a:t>Thiết kế poster để giới thiệu dự </a:t>
            </a:r>
            <a:r>
              <a:rPr lang="it-IT" dirty="0" smtClean="0"/>
              <a:t>án</a:t>
            </a:r>
            <a:endParaRPr lang="en-US" dirty="0"/>
          </a:p>
        </p:txBody>
      </p:sp>
    </p:spTree>
    <p:extLst>
      <p:ext uri="{BB962C8B-B14F-4D97-AF65-F5344CB8AC3E}">
        <p14:creationId xmlns:p14="http://schemas.microsoft.com/office/powerpoint/2010/main" val="4021363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92162"/>
          </a:xfrm>
        </p:spPr>
        <p:txBody>
          <a:bodyPr/>
          <a:lstStyle/>
          <a:p>
            <a:r>
              <a:rPr lang="en-US" dirty="0" smtClean="0"/>
              <a:t>III. Viết </a:t>
            </a:r>
            <a:r>
              <a:rPr lang="en-US" dirty="0" err="1" smtClean="0"/>
              <a:t>báo</a:t>
            </a:r>
            <a:r>
              <a:rPr lang="en-US" dirty="0" smtClean="0"/>
              <a:t> </a:t>
            </a:r>
            <a:r>
              <a:rPr lang="en-US" dirty="0" err="1" smtClean="0"/>
              <a:t>cáo</a:t>
            </a:r>
            <a:endParaRPr lang="en-US" dirty="0"/>
          </a:p>
        </p:txBody>
      </p:sp>
      <p:sp>
        <p:nvSpPr>
          <p:cNvPr id="3" name="Content Placeholder 2"/>
          <p:cNvSpPr>
            <a:spLocks noGrp="1"/>
          </p:cNvSpPr>
          <p:nvPr>
            <p:ph idx="1"/>
          </p:nvPr>
        </p:nvSpPr>
        <p:spPr>
          <a:xfrm>
            <a:off x="228600" y="990600"/>
            <a:ext cx="8695944" cy="5181600"/>
          </a:xfrm>
        </p:spPr>
        <p:txBody>
          <a:bodyPr/>
          <a:lstStyle/>
          <a:p>
            <a:pPr marL="0" indent="0">
              <a:buNone/>
            </a:pPr>
            <a:r>
              <a:rPr lang="en-US" dirty="0"/>
              <a:t>- </a:t>
            </a:r>
            <a:r>
              <a:rPr lang="en-US" dirty="0" err="1"/>
              <a:t>Đặt</a:t>
            </a:r>
            <a:r>
              <a:rPr lang="en-US" dirty="0"/>
              <a:t> </a:t>
            </a:r>
            <a:r>
              <a:rPr lang="en-US" dirty="0" err="1"/>
              <a:t>tiêu</a:t>
            </a:r>
            <a:r>
              <a:rPr lang="en-US" dirty="0"/>
              <a:t> </a:t>
            </a:r>
            <a:r>
              <a:rPr lang="en-US" dirty="0" err="1"/>
              <a:t>đề</a:t>
            </a:r>
            <a:r>
              <a:rPr lang="en-US" dirty="0"/>
              <a:t> </a:t>
            </a:r>
            <a:r>
              <a:rPr lang="en-US" dirty="0" err="1"/>
              <a:t>báo</a:t>
            </a:r>
            <a:r>
              <a:rPr lang="en-US" dirty="0"/>
              <a:t> </a:t>
            </a:r>
            <a:r>
              <a:rPr lang="en-US" dirty="0" err="1"/>
              <a:t>cáo</a:t>
            </a:r>
            <a:r>
              <a:rPr lang="en-US" dirty="0"/>
              <a:t>;</a:t>
            </a:r>
          </a:p>
          <a:p>
            <a:pPr marL="0" indent="0">
              <a:buNone/>
            </a:pPr>
            <a:r>
              <a:rPr lang="en-US" dirty="0" smtClean="0"/>
              <a:t>- </a:t>
            </a:r>
            <a:r>
              <a:rPr lang="en-US" dirty="0"/>
              <a:t>Viết </a:t>
            </a:r>
            <a:r>
              <a:rPr lang="en-US" dirty="0" err="1"/>
              <a:t>tóm</a:t>
            </a:r>
            <a:r>
              <a:rPr lang="en-US" dirty="0"/>
              <a:t> </a:t>
            </a:r>
            <a:r>
              <a:rPr lang="en-US" dirty="0" err="1"/>
              <a:t>tắt</a:t>
            </a:r>
            <a:r>
              <a:rPr lang="en-US" dirty="0"/>
              <a:t>;</a:t>
            </a:r>
          </a:p>
          <a:p>
            <a:pPr marL="0" indent="0">
              <a:buNone/>
            </a:pPr>
            <a:r>
              <a:rPr lang="en-US" dirty="0" smtClean="0"/>
              <a:t>- </a:t>
            </a:r>
            <a:r>
              <a:rPr lang="en-US" dirty="0" err="1"/>
              <a:t>Giới</a:t>
            </a:r>
            <a:r>
              <a:rPr lang="en-US" dirty="0"/>
              <a:t> </a:t>
            </a:r>
            <a:r>
              <a:rPr lang="en-US" dirty="0" err="1"/>
              <a:t>thiệu</a:t>
            </a:r>
            <a:r>
              <a:rPr lang="en-US" dirty="0"/>
              <a:t>: </a:t>
            </a:r>
            <a:r>
              <a:rPr lang="en-US" dirty="0" err="1"/>
              <a:t>Bối</a:t>
            </a:r>
            <a:r>
              <a:rPr lang="en-US" dirty="0"/>
              <a:t> </a:t>
            </a:r>
            <a:r>
              <a:rPr lang="en-US" dirty="0" err="1"/>
              <a:t>cảnh</a:t>
            </a:r>
            <a:r>
              <a:rPr lang="en-US" dirty="0"/>
              <a:t>, </a:t>
            </a:r>
            <a:r>
              <a:rPr lang="en-US" dirty="0" err="1"/>
              <a:t>tổng</a:t>
            </a:r>
            <a:r>
              <a:rPr lang="en-US" dirty="0"/>
              <a:t> quan, </a:t>
            </a:r>
            <a:r>
              <a:rPr lang="en-US" dirty="0" err="1"/>
              <a:t>cách</a:t>
            </a:r>
            <a:r>
              <a:rPr lang="en-US" dirty="0"/>
              <a:t> </a:t>
            </a:r>
            <a:r>
              <a:rPr lang="en-US" dirty="0" err="1"/>
              <a:t>thực</a:t>
            </a:r>
            <a:r>
              <a:rPr lang="en-US" dirty="0"/>
              <a:t> </a:t>
            </a:r>
            <a:r>
              <a:rPr lang="en-US" dirty="0" err="1"/>
              <a:t>hiện</a:t>
            </a:r>
            <a:r>
              <a:rPr lang="en-US" dirty="0"/>
              <a:t>, </a:t>
            </a:r>
            <a:r>
              <a:rPr lang="en-US" dirty="0" err="1"/>
              <a:t>lịch</a:t>
            </a:r>
            <a:r>
              <a:rPr lang="en-US" dirty="0"/>
              <a:t> </a:t>
            </a:r>
            <a:r>
              <a:rPr lang="en-US" dirty="0" err="1"/>
              <a:t>sử</a:t>
            </a:r>
            <a:r>
              <a:rPr lang="en-US" dirty="0"/>
              <a:t> </a:t>
            </a:r>
            <a:r>
              <a:rPr lang="en-US" dirty="0" err="1"/>
              <a:t>vấn</a:t>
            </a:r>
            <a:r>
              <a:rPr lang="en-US" dirty="0"/>
              <a:t> </a:t>
            </a:r>
            <a:r>
              <a:rPr lang="en-US" dirty="0" err="1"/>
              <a:t>đề</a:t>
            </a:r>
            <a:r>
              <a:rPr lang="en-US" dirty="0"/>
              <a:t>...;</a:t>
            </a:r>
          </a:p>
          <a:p>
            <a:pPr marL="0" indent="0">
              <a:buNone/>
            </a:pPr>
            <a:r>
              <a:rPr lang="en-US" dirty="0" smtClean="0"/>
              <a:t>- </a:t>
            </a:r>
            <a:r>
              <a:rPr lang="en-US" dirty="0" err="1"/>
              <a:t>Mục</a:t>
            </a:r>
            <a:r>
              <a:rPr lang="en-US" dirty="0"/>
              <a:t> </a:t>
            </a:r>
            <a:r>
              <a:rPr lang="en-US" dirty="0" err="1"/>
              <a:t>tiêu</a:t>
            </a:r>
            <a:r>
              <a:rPr lang="en-US" dirty="0"/>
              <a:t>: Thiết </a:t>
            </a:r>
            <a:r>
              <a:rPr lang="en-US" dirty="0" err="1"/>
              <a:t>bị</a:t>
            </a:r>
            <a:r>
              <a:rPr lang="en-US" dirty="0"/>
              <a:t> </a:t>
            </a:r>
            <a:r>
              <a:rPr lang="en-US" dirty="0" err="1"/>
              <a:t>gì</a:t>
            </a:r>
            <a:r>
              <a:rPr lang="en-US" dirty="0"/>
              <a:t>, </a:t>
            </a:r>
            <a:r>
              <a:rPr lang="en-US" dirty="0" err="1"/>
              <a:t>chương</a:t>
            </a:r>
            <a:r>
              <a:rPr lang="en-US" dirty="0"/>
              <a:t> </a:t>
            </a:r>
            <a:r>
              <a:rPr lang="en-US" dirty="0" err="1"/>
              <a:t>trình</a:t>
            </a:r>
            <a:r>
              <a:rPr lang="en-US" dirty="0"/>
              <a:t> </a:t>
            </a:r>
            <a:r>
              <a:rPr lang="en-US" dirty="0" err="1"/>
              <a:t>hoặc</a:t>
            </a:r>
            <a:r>
              <a:rPr lang="en-US" dirty="0"/>
              <a:t> </a:t>
            </a:r>
            <a:r>
              <a:rPr lang="en-US" dirty="0" err="1"/>
              <a:t>hệ</a:t>
            </a:r>
            <a:r>
              <a:rPr lang="en-US" dirty="0"/>
              <a:t> </a:t>
            </a:r>
            <a:r>
              <a:rPr lang="en-US" dirty="0" err="1"/>
              <a:t>thống</a:t>
            </a:r>
            <a:r>
              <a:rPr lang="en-US" dirty="0"/>
              <a:t> </a:t>
            </a:r>
            <a:r>
              <a:rPr lang="en-US" dirty="0" err="1"/>
              <a:t>được</a:t>
            </a:r>
            <a:r>
              <a:rPr lang="en-US" dirty="0"/>
              <a:t> thiết </a:t>
            </a:r>
            <a:r>
              <a:rPr lang="en-US" dirty="0" err="1"/>
              <a:t>kế</a:t>
            </a:r>
            <a:r>
              <a:rPr lang="en-US" dirty="0"/>
              <a:t> </a:t>
            </a:r>
            <a:r>
              <a:rPr lang="en-US" dirty="0" err="1"/>
              <a:t>để</a:t>
            </a:r>
            <a:r>
              <a:rPr lang="en-US" dirty="0"/>
              <a:t> </a:t>
            </a:r>
            <a:r>
              <a:rPr lang="en-US" dirty="0" err="1"/>
              <a:t>làm</a:t>
            </a:r>
            <a:r>
              <a:rPr lang="en-US" dirty="0"/>
              <a:t> </a:t>
            </a:r>
            <a:r>
              <a:rPr lang="en-US" dirty="0" err="1"/>
              <a:t>gì</a:t>
            </a:r>
            <a:r>
              <a:rPr lang="en-US" dirty="0"/>
              <a:t>? </a:t>
            </a:r>
          </a:p>
          <a:p>
            <a:pPr marL="0" indent="0">
              <a:buNone/>
            </a:pPr>
            <a:r>
              <a:rPr lang="en-US" dirty="0" smtClean="0"/>
              <a:t>- </a:t>
            </a:r>
            <a:r>
              <a:rPr lang="en-US" dirty="0"/>
              <a:t>Vật </a:t>
            </a:r>
            <a:r>
              <a:rPr lang="en-US" dirty="0" err="1"/>
              <a:t>liệu</a:t>
            </a:r>
            <a:r>
              <a:rPr lang="en-US" dirty="0"/>
              <a:t> </a:t>
            </a:r>
            <a:r>
              <a:rPr lang="en-US" dirty="0" err="1"/>
              <a:t>và</a:t>
            </a:r>
            <a:r>
              <a:rPr lang="en-US" dirty="0"/>
              <a:t> </a:t>
            </a:r>
            <a:r>
              <a:rPr lang="en-US" dirty="0" err="1"/>
              <a:t>phương</a:t>
            </a:r>
            <a:r>
              <a:rPr lang="en-US" dirty="0"/>
              <a:t> </a:t>
            </a:r>
            <a:r>
              <a:rPr lang="en-US" dirty="0" err="1"/>
              <a:t>pháp</a:t>
            </a:r>
            <a:r>
              <a:rPr lang="en-US" dirty="0"/>
              <a:t> </a:t>
            </a:r>
            <a:r>
              <a:rPr lang="en-US" dirty="0" err="1"/>
              <a:t>thực</a:t>
            </a:r>
            <a:r>
              <a:rPr lang="en-US" dirty="0"/>
              <a:t> </a:t>
            </a:r>
            <a:r>
              <a:rPr lang="en-US" dirty="0" err="1"/>
              <a:t>nghiệm</a:t>
            </a:r>
            <a:r>
              <a:rPr lang="en-US" dirty="0"/>
              <a:t>;</a:t>
            </a:r>
          </a:p>
          <a:p>
            <a:pPr marL="0" indent="0">
              <a:buNone/>
            </a:pPr>
            <a:r>
              <a:rPr lang="en-US" dirty="0" smtClean="0"/>
              <a:t>- </a:t>
            </a:r>
            <a:r>
              <a:rPr lang="en-US" dirty="0" err="1"/>
              <a:t>Mô</a:t>
            </a:r>
            <a:r>
              <a:rPr lang="en-US" dirty="0"/>
              <a:t> </a:t>
            </a:r>
            <a:r>
              <a:rPr lang="en-US" dirty="0" err="1"/>
              <a:t>tả</a:t>
            </a:r>
            <a:r>
              <a:rPr lang="en-US" dirty="0"/>
              <a:t> </a:t>
            </a:r>
            <a:r>
              <a:rPr lang="en-US" dirty="0" err="1"/>
              <a:t>cấu</a:t>
            </a:r>
            <a:r>
              <a:rPr lang="en-US" dirty="0"/>
              <a:t> </a:t>
            </a:r>
            <a:r>
              <a:rPr lang="en-US" dirty="0" err="1"/>
              <a:t>trúc</a:t>
            </a:r>
            <a:r>
              <a:rPr lang="en-US" dirty="0"/>
              <a:t> </a:t>
            </a:r>
            <a:r>
              <a:rPr lang="en-US" dirty="0" err="1"/>
              <a:t>và</a:t>
            </a:r>
            <a:r>
              <a:rPr lang="en-US" dirty="0"/>
              <a:t> </a:t>
            </a:r>
            <a:r>
              <a:rPr lang="en-US" dirty="0" err="1"/>
              <a:t>các</a:t>
            </a:r>
            <a:r>
              <a:rPr lang="en-US" dirty="0"/>
              <a:t> bộ </a:t>
            </a:r>
            <a:r>
              <a:rPr lang="en-US" dirty="0" err="1"/>
              <a:t>phận</a:t>
            </a:r>
            <a:r>
              <a:rPr lang="en-US" dirty="0"/>
              <a:t>. </a:t>
            </a:r>
            <a:r>
              <a:rPr lang="en-US" dirty="0" err="1" smtClean="0"/>
              <a:t>Cách</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sử</a:t>
            </a:r>
            <a:r>
              <a:rPr lang="en-US" dirty="0" smtClean="0"/>
              <a:t> </a:t>
            </a:r>
            <a:r>
              <a:rPr lang="en-US" dirty="0" err="1" smtClean="0"/>
              <a:t>dụng</a:t>
            </a:r>
            <a:r>
              <a:rPr lang="en-US" dirty="0" smtClean="0"/>
              <a:t> </a:t>
            </a:r>
            <a:r>
              <a:rPr lang="en-US" dirty="0" err="1" smtClean="0"/>
              <a:t>các</a:t>
            </a:r>
            <a:r>
              <a:rPr lang="en-US" dirty="0" smtClean="0"/>
              <a:t> </a:t>
            </a:r>
            <a:r>
              <a:rPr lang="en-US" dirty="0"/>
              <a:t>thiết </a:t>
            </a:r>
            <a:r>
              <a:rPr lang="en-US" dirty="0" err="1"/>
              <a:t>bị</a:t>
            </a:r>
            <a:r>
              <a:rPr lang="en-US" dirty="0"/>
              <a:t>, </a:t>
            </a:r>
            <a:r>
              <a:rPr lang="en-US" dirty="0" err="1"/>
              <a:t>hệ</a:t>
            </a:r>
            <a:r>
              <a:rPr lang="en-US" dirty="0"/>
              <a:t> </a:t>
            </a:r>
            <a:r>
              <a:rPr lang="en-US" dirty="0" err="1"/>
              <a:t>thống</a:t>
            </a:r>
            <a:r>
              <a:rPr lang="en-US" dirty="0"/>
              <a:t> </a:t>
            </a:r>
            <a:r>
              <a:rPr lang="en-US" dirty="0" err="1"/>
              <a:t>hoặc</a:t>
            </a:r>
            <a:r>
              <a:rPr lang="en-US" dirty="0"/>
              <a:t> </a:t>
            </a:r>
            <a:r>
              <a:rPr lang="en-US" dirty="0" err="1"/>
              <a:t>chương</a:t>
            </a:r>
            <a:r>
              <a:rPr lang="en-US" dirty="0"/>
              <a:t> </a:t>
            </a:r>
            <a:r>
              <a:rPr lang="en-US" dirty="0" err="1"/>
              <a:t>trình</a:t>
            </a:r>
            <a:r>
              <a:rPr lang="en-US" dirty="0"/>
              <a:t> </a:t>
            </a:r>
            <a:r>
              <a:rPr lang="en-US" dirty="0" err="1"/>
              <a:t>làm</a:t>
            </a:r>
            <a:r>
              <a:rPr lang="en-US" dirty="0"/>
              <a:t> </a:t>
            </a:r>
            <a:r>
              <a:rPr lang="en-US" dirty="0" err="1"/>
              <a:t>việc</a:t>
            </a:r>
            <a:r>
              <a:rPr lang="en-US" dirty="0" smtClean="0"/>
              <a:t>?</a:t>
            </a:r>
            <a:endParaRPr lang="en-US" dirty="0"/>
          </a:p>
        </p:txBody>
      </p:sp>
    </p:spTree>
    <p:extLst>
      <p:ext uri="{BB962C8B-B14F-4D97-AF65-F5344CB8AC3E}">
        <p14:creationId xmlns:p14="http://schemas.microsoft.com/office/powerpoint/2010/main" val="1982221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92162"/>
          </a:xfrm>
        </p:spPr>
        <p:txBody>
          <a:bodyPr/>
          <a:lstStyle/>
          <a:p>
            <a:r>
              <a:rPr lang="en-US" dirty="0"/>
              <a:t>III. Viết </a:t>
            </a:r>
            <a:r>
              <a:rPr lang="en-US" dirty="0" err="1"/>
              <a:t>báo</a:t>
            </a:r>
            <a:r>
              <a:rPr lang="en-US" dirty="0"/>
              <a:t> </a:t>
            </a:r>
            <a:r>
              <a:rPr lang="en-US" dirty="0" err="1" smtClean="0"/>
              <a:t>cáo</a:t>
            </a:r>
            <a:r>
              <a:rPr lang="en-US" dirty="0" smtClean="0"/>
              <a:t>…</a:t>
            </a:r>
            <a:endParaRPr lang="en-US" dirty="0"/>
          </a:p>
        </p:txBody>
      </p:sp>
      <p:sp>
        <p:nvSpPr>
          <p:cNvPr id="3" name="Content Placeholder 2"/>
          <p:cNvSpPr>
            <a:spLocks noGrp="1"/>
          </p:cNvSpPr>
          <p:nvPr>
            <p:ph idx="1"/>
          </p:nvPr>
        </p:nvSpPr>
        <p:spPr>
          <a:xfrm>
            <a:off x="441960" y="1447800"/>
            <a:ext cx="8534400" cy="4648200"/>
          </a:xfrm>
        </p:spPr>
        <p:txBody>
          <a:bodyPr/>
          <a:lstStyle/>
          <a:p>
            <a:pPr marL="0" indent="0">
              <a:buNone/>
            </a:pPr>
            <a:r>
              <a:rPr lang="en-US" dirty="0"/>
              <a:t>- </a:t>
            </a:r>
            <a:r>
              <a:rPr lang="en-US" dirty="0" err="1"/>
              <a:t>Trình</a:t>
            </a:r>
            <a:r>
              <a:rPr lang="en-US" dirty="0"/>
              <a:t> </a:t>
            </a:r>
            <a:r>
              <a:rPr lang="en-US" dirty="0" err="1"/>
              <a:t>bày</a:t>
            </a:r>
            <a:r>
              <a:rPr lang="en-US" dirty="0"/>
              <a:t> </a:t>
            </a:r>
            <a:r>
              <a:rPr lang="en-US" dirty="0" err="1"/>
              <a:t>một</a:t>
            </a:r>
            <a:r>
              <a:rPr lang="en-US" dirty="0"/>
              <a:t> </a:t>
            </a:r>
            <a:r>
              <a:rPr lang="en-US" dirty="0" err="1"/>
              <a:t>sơ</a:t>
            </a:r>
            <a:r>
              <a:rPr lang="en-US" dirty="0"/>
              <a:t> </a:t>
            </a:r>
            <a:r>
              <a:rPr lang="en-US" dirty="0" err="1"/>
              <a:t>đồ</a:t>
            </a:r>
            <a:r>
              <a:rPr lang="en-US" dirty="0"/>
              <a:t> chi </a:t>
            </a:r>
            <a:r>
              <a:rPr lang="en-US" dirty="0" err="1"/>
              <a:t>tiết</a:t>
            </a:r>
            <a:r>
              <a:rPr lang="en-US" dirty="0"/>
              <a:t> </a:t>
            </a:r>
            <a:r>
              <a:rPr lang="en-US" dirty="0" err="1"/>
              <a:t>hoặc</a:t>
            </a:r>
            <a:r>
              <a:rPr lang="en-US" dirty="0"/>
              <a:t> </a:t>
            </a:r>
            <a:r>
              <a:rPr lang="en-US" dirty="0" err="1"/>
              <a:t>thuật</a:t>
            </a:r>
            <a:r>
              <a:rPr lang="en-US" dirty="0"/>
              <a:t> </a:t>
            </a:r>
            <a:r>
              <a:rPr lang="en-US" dirty="0" err="1"/>
              <a:t>toán</a:t>
            </a:r>
            <a:r>
              <a:rPr lang="en-US" dirty="0"/>
              <a:t>;</a:t>
            </a:r>
          </a:p>
          <a:p>
            <a:pPr marL="0" indent="0">
              <a:buNone/>
            </a:pPr>
            <a:r>
              <a:rPr lang="en-US" dirty="0" smtClean="0"/>
              <a:t>- </a:t>
            </a:r>
            <a:r>
              <a:rPr lang="en-US" dirty="0" err="1"/>
              <a:t>Cung</a:t>
            </a:r>
            <a:r>
              <a:rPr lang="en-US" dirty="0"/>
              <a:t> </a:t>
            </a:r>
            <a:r>
              <a:rPr lang="en-US" dirty="0" err="1"/>
              <a:t>cấp</a:t>
            </a:r>
            <a:r>
              <a:rPr lang="en-US" dirty="0"/>
              <a:t> </a:t>
            </a:r>
            <a:r>
              <a:rPr lang="en-US" dirty="0" err="1"/>
              <a:t>các</a:t>
            </a:r>
            <a:r>
              <a:rPr lang="en-US" dirty="0"/>
              <a:t> </a:t>
            </a:r>
            <a:r>
              <a:rPr lang="en-US" dirty="0" err="1"/>
              <a:t>đặc</a:t>
            </a:r>
            <a:r>
              <a:rPr lang="en-US" dirty="0"/>
              <a:t> </a:t>
            </a:r>
            <a:r>
              <a:rPr lang="en-US" dirty="0" err="1"/>
              <a:t>tính</a:t>
            </a:r>
            <a:r>
              <a:rPr lang="en-US" dirty="0"/>
              <a:t> </a:t>
            </a:r>
            <a:r>
              <a:rPr lang="en-US" dirty="0" err="1"/>
              <a:t>đo</a:t>
            </a:r>
            <a:r>
              <a:rPr lang="en-US" dirty="0"/>
              <a:t> </a:t>
            </a:r>
            <a:r>
              <a:rPr lang="en-US" dirty="0" err="1"/>
              <a:t>lường</a:t>
            </a:r>
            <a:r>
              <a:rPr lang="en-US" dirty="0"/>
              <a:t> </a:t>
            </a:r>
            <a:r>
              <a:rPr lang="en-US" dirty="0" err="1"/>
              <a:t>của</a:t>
            </a:r>
            <a:r>
              <a:rPr lang="en-US" dirty="0"/>
              <a:t> thiết </a:t>
            </a:r>
            <a:r>
              <a:rPr lang="en-US" dirty="0" err="1"/>
              <a:t>bị</a:t>
            </a:r>
            <a:r>
              <a:rPr lang="en-US" dirty="0"/>
              <a:t> </a:t>
            </a:r>
            <a:r>
              <a:rPr lang="en-US" dirty="0" err="1"/>
              <a:t>hoặc</a:t>
            </a:r>
            <a:r>
              <a:rPr lang="en-US" dirty="0"/>
              <a:t> </a:t>
            </a:r>
            <a:r>
              <a:rPr lang="en-US" dirty="0" err="1"/>
              <a:t>hệ</a:t>
            </a:r>
            <a:r>
              <a:rPr lang="en-US" dirty="0"/>
              <a:t> </a:t>
            </a:r>
            <a:r>
              <a:rPr lang="en-US" dirty="0" err="1"/>
              <a:t>thống</a:t>
            </a:r>
            <a:r>
              <a:rPr lang="en-US" dirty="0"/>
              <a:t> (</a:t>
            </a:r>
            <a:r>
              <a:rPr lang="en-US" dirty="0" err="1"/>
              <a:t>ví</a:t>
            </a:r>
            <a:r>
              <a:rPr lang="en-US" dirty="0"/>
              <a:t> </a:t>
            </a:r>
            <a:r>
              <a:rPr lang="en-US" dirty="0" err="1"/>
              <a:t>dụ</a:t>
            </a:r>
            <a:r>
              <a:rPr lang="en-US" dirty="0"/>
              <a:t>: </a:t>
            </a:r>
            <a:r>
              <a:rPr lang="en-US" dirty="0" err="1"/>
              <a:t>kích</a:t>
            </a:r>
            <a:r>
              <a:rPr lang="en-US" dirty="0"/>
              <a:t> </a:t>
            </a:r>
            <a:r>
              <a:rPr lang="en-US" dirty="0" err="1"/>
              <a:t>thước</a:t>
            </a:r>
            <a:r>
              <a:rPr lang="en-US" dirty="0"/>
              <a:t>, </a:t>
            </a:r>
            <a:r>
              <a:rPr lang="en-US" dirty="0" err="1"/>
              <a:t>trọng</a:t>
            </a:r>
            <a:r>
              <a:rPr lang="en-US" dirty="0"/>
              <a:t> </a:t>
            </a:r>
            <a:r>
              <a:rPr lang="en-US" dirty="0" err="1"/>
              <a:t>lượng</a:t>
            </a:r>
            <a:r>
              <a:rPr lang="en-US" dirty="0"/>
              <a:t>, </a:t>
            </a:r>
            <a:r>
              <a:rPr lang="en-US" dirty="0" err="1"/>
              <a:t>cấp</a:t>
            </a:r>
            <a:r>
              <a:rPr lang="en-US" dirty="0"/>
              <a:t> </a:t>
            </a:r>
            <a:r>
              <a:rPr lang="en-US" dirty="0" err="1"/>
              <a:t>điện</a:t>
            </a:r>
            <a:r>
              <a:rPr lang="en-US" dirty="0"/>
              <a:t>, </a:t>
            </a:r>
            <a:r>
              <a:rPr lang="en-US" dirty="0" err="1"/>
              <a:t>điện</a:t>
            </a:r>
            <a:r>
              <a:rPr lang="en-US" dirty="0"/>
              <a:t> </a:t>
            </a:r>
            <a:r>
              <a:rPr lang="en-US" dirty="0" err="1"/>
              <a:t>áp</a:t>
            </a:r>
            <a:r>
              <a:rPr lang="en-US" dirty="0"/>
              <a:t> </a:t>
            </a:r>
            <a:r>
              <a:rPr lang="en-US" dirty="0" err="1"/>
              <a:t>được</a:t>
            </a:r>
            <a:r>
              <a:rPr lang="en-US" dirty="0"/>
              <a:t> </a:t>
            </a:r>
            <a:r>
              <a:rPr lang="en-US" dirty="0" err="1"/>
              <a:t>tạo</a:t>
            </a:r>
            <a:r>
              <a:rPr lang="en-US" dirty="0"/>
              <a:t> </a:t>
            </a:r>
            <a:r>
              <a:rPr lang="en-US" dirty="0" err="1"/>
              <a:t>ra</a:t>
            </a:r>
            <a:r>
              <a:rPr lang="en-US" dirty="0"/>
              <a:t>, </a:t>
            </a:r>
            <a:r>
              <a:rPr lang="en-US" dirty="0" err="1"/>
              <a:t>phần</a:t>
            </a:r>
            <a:r>
              <a:rPr lang="en-US" dirty="0"/>
              <a:t> </a:t>
            </a:r>
            <a:r>
              <a:rPr lang="en-US" dirty="0" err="1"/>
              <a:t>mềm</a:t>
            </a:r>
            <a:r>
              <a:rPr lang="en-US" dirty="0"/>
              <a:t> </a:t>
            </a:r>
            <a:r>
              <a:rPr lang="en-US" dirty="0" err="1"/>
              <a:t>và</a:t>
            </a:r>
            <a:r>
              <a:rPr lang="en-US" dirty="0"/>
              <a:t> </a:t>
            </a:r>
            <a:r>
              <a:rPr lang="en-US" dirty="0" err="1"/>
              <a:t>phần</a:t>
            </a:r>
            <a:r>
              <a:rPr lang="en-US" dirty="0"/>
              <a:t> </a:t>
            </a:r>
            <a:r>
              <a:rPr lang="en-US" dirty="0" err="1"/>
              <a:t>cứng</a:t>
            </a:r>
            <a:r>
              <a:rPr lang="en-US" dirty="0"/>
              <a:t>...). </a:t>
            </a:r>
          </a:p>
          <a:p>
            <a:pPr marL="0" indent="0">
              <a:buNone/>
            </a:pPr>
            <a:r>
              <a:rPr lang="en-US" dirty="0" smtClean="0"/>
              <a:t>- </a:t>
            </a:r>
            <a:r>
              <a:rPr lang="en-US" dirty="0" err="1" smtClean="0"/>
              <a:t>Dữ</a:t>
            </a:r>
            <a:r>
              <a:rPr lang="en-US" dirty="0" smtClean="0"/>
              <a:t> </a:t>
            </a:r>
            <a:r>
              <a:rPr lang="en-US" dirty="0" err="1"/>
              <a:t>liệu</a:t>
            </a:r>
            <a:r>
              <a:rPr lang="en-US" dirty="0"/>
              <a:t> </a:t>
            </a:r>
            <a:r>
              <a:rPr lang="en-US" dirty="0" err="1"/>
              <a:t>hoặc</a:t>
            </a:r>
            <a:r>
              <a:rPr lang="en-US" dirty="0"/>
              <a:t> </a:t>
            </a:r>
            <a:r>
              <a:rPr lang="en-US" dirty="0" err="1"/>
              <a:t>kết</a:t>
            </a:r>
            <a:r>
              <a:rPr lang="en-US" dirty="0"/>
              <a:t> </a:t>
            </a:r>
            <a:r>
              <a:rPr lang="en-US" dirty="0" err="1"/>
              <a:t>quả</a:t>
            </a:r>
            <a:r>
              <a:rPr lang="en-US" dirty="0"/>
              <a:t>: </a:t>
            </a:r>
            <a:r>
              <a:rPr lang="en-US" dirty="0" err="1" smtClean="0"/>
              <a:t>Chứng</a:t>
            </a:r>
            <a:r>
              <a:rPr lang="en-US" dirty="0" smtClean="0"/>
              <a:t> </a:t>
            </a:r>
            <a:r>
              <a:rPr lang="en-US" dirty="0"/>
              <a:t>minh thiết </a:t>
            </a:r>
            <a:r>
              <a:rPr lang="en-US" dirty="0" err="1"/>
              <a:t>bị</a:t>
            </a:r>
            <a:r>
              <a:rPr lang="en-US" dirty="0"/>
              <a:t> </a:t>
            </a:r>
            <a:r>
              <a:rPr lang="en-US" dirty="0" err="1"/>
              <a:t>hoặc</a:t>
            </a:r>
            <a:r>
              <a:rPr lang="en-US" dirty="0"/>
              <a:t> </a:t>
            </a:r>
            <a:r>
              <a:rPr lang="en-US" dirty="0" err="1"/>
              <a:t>hệ</a:t>
            </a:r>
            <a:r>
              <a:rPr lang="en-US" dirty="0"/>
              <a:t> </a:t>
            </a:r>
            <a:r>
              <a:rPr lang="en-US" dirty="0" err="1"/>
              <a:t>thống</a:t>
            </a:r>
            <a:r>
              <a:rPr lang="en-US" dirty="0"/>
              <a:t> </a:t>
            </a:r>
            <a:r>
              <a:rPr lang="en-US" dirty="0" err="1"/>
              <a:t>là</a:t>
            </a:r>
            <a:r>
              <a:rPr lang="en-US" dirty="0"/>
              <a:t> </a:t>
            </a:r>
            <a:r>
              <a:rPr lang="en-US" dirty="0" err="1"/>
              <a:t>công</a:t>
            </a:r>
            <a:r>
              <a:rPr lang="en-US" dirty="0"/>
              <a:t> </a:t>
            </a:r>
            <a:r>
              <a:rPr lang="en-US" dirty="0" err="1"/>
              <a:t>trình</a:t>
            </a:r>
            <a:r>
              <a:rPr lang="en-US" dirty="0"/>
              <a:t> </a:t>
            </a:r>
            <a:r>
              <a:rPr lang="en-US" dirty="0" err="1" smtClean="0"/>
              <a:t>của</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dự</a:t>
            </a:r>
            <a:r>
              <a:rPr lang="en-US" dirty="0" smtClean="0"/>
              <a:t> án.</a:t>
            </a:r>
          </a:p>
          <a:p>
            <a:pPr marL="0" indent="0">
              <a:buNone/>
            </a:pPr>
            <a:r>
              <a:rPr lang="en-US" dirty="0" smtClean="0"/>
              <a:t>- </a:t>
            </a:r>
            <a:r>
              <a:rPr lang="en-US" dirty="0"/>
              <a:t>Thảo </a:t>
            </a:r>
            <a:r>
              <a:rPr lang="en-US" dirty="0" err="1"/>
              <a:t>luận</a:t>
            </a:r>
            <a:r>
              <a:rPr lang="en-US" dirty="0"/>
              <a:t> </a:t>
            </a:r>
            <a:r>
              <a:rPr lang="en-US" dirty="0" err="1"/>
              <a:t>và</a:t>
            </a:r>
            <a:r>
              <a:rPr lang="en-US" dirty="0"/>
              <a:t> </a:t>
            </a:r>
            <a:r>
              <a:rPr lang="en-US" dirty="0" err="1"/>
              <a:t>phân</a:t>
            </a:r>
            <a:r>
              <a:rPr lang="en-US" dirty="0"/>
              <a:t> </a:t>
            </a:r>
            <a:r>
              <a:rPr lang="en-US" dirty="0" err="1"/>
              <a:t>tích</a:t>
            </a:r>
            <a:r>
              <a:rPr lang="en-US" dirty="0" smtClean="0"/>
              <a:t>;</a:t>
            </a:r>
            <a:endParaRPr lang="en-US" dirty="0"/>
          </a:p>
        </p:txBody>
      </p:sp>
    </p:spTree>
    <p:extLst>
      <p:ext uri="{BB962C8B-B14F-4D97-AF65-F5344CB8AC3E}">
        <p14:creationId xmlns:p14="http://schemas.microsoft.com/office/powerpoint/2010/main" val="3324526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92162"/>
          </a:xfrm>
        </p:spPr>
        <p:txBody>
          <a:bodyPr/>
          <a:lstStyle/>
          <a:p>
            <a:r>
              <a:rPr lang="en-US" dirty="0"/>
              <a:t>III. Viết </a:t>
            </a:r>
            <a:r>
              <a:rPr lang="en-US" dirty="0" err="1"/>
              <a:t>báo</a:t>
            </a:r>
            <a:r>
              <a:rPr lang="en-US" dirty="0"/>
              <a:t> </a:t>
            </a:r>
            <a:r>
              <a:rPr lang="en-US" dirty="0" err="1"/>
              <a:t>cáo</a:t>
            </a:r>
            <a:r>
              <a:rPr lang="en-US" dirty="0"/>
              <a:t>…</a:t>
            </a:r>
          </a:p>
        </p:txBody>
      </p:sp>
      <p:sp>
        <p:nvSpPr>
          <p:cNvPr id="3" name="Content Placeholder 2"/>
          <p:cNvSpPr>
            <a:spLocks noGrp="1"/>
          </p:cNvSpPr>
          <p:nvPr>
            <p:ph idx="1"/>
          </p:nvPr>
        </p:nvSpPr>
        <p:spPr>
          <a:xfrm>
            <a:off x="457200" y="1371600"/>
            <a:ext cx="8229600" cy="5334000"/>
          </a:xfrm>
        </p:spPr>
        <p:txBody>
          <a:bodyPr/>
          <a:lstStyle/>
          <a:p>
            <a:pPr marL="0" indent="0">
              <a:buNone/>
            </a:pPr>
            <a:r>
              <a:rPr lang="en-US" dirty="0"/>
              <a:t>- </a:t>
            </a:r>
            <a:r>
              <a:rPr lang="en-US" dirty="0" err="1"/>
              <a:t>Hệ</a:t>
            </a:r>
            <a:r>
              <a:rPr lang="en-US" dirty="0"/>
              <a:t> </a:t>
            </a:r>
            <a:r>
              <a:rPr lang="en-US" dirty="0" err="1"/>
              <a:t>thống</a:t>
            </a:r>
            <a:r>
              <a:rPr lang="en-US" dirty="0"/>
              <a:t> </a:t>
            </a:r>
            <a:r>
              <a:rPr lang="en-US" dirty="0" err="1"/>
              <a:t>đã</a:t>
            </a:r>
            <a:r>
              <a:rPr lang="en-US" dirty="0"/>
              <a:t> </a:t>
            </a:r>
            <a:r>
              <a:rPr lang="en-US" dirty="0" err="1"/>
              <a:t>được</a:t>
            </a:r>
            <a:r>
              <a:rPr lang="en-US" dirty="0"/>
              <a:t> </a:t>
            </a:r>
            <a:r>
              <a:rPr lang="en-US" dirty="0" err="1"/>
              <a:t>thử</a:t>
            </a:r>
            <a:r>
              <a:rPr lang="en-US" dirty="0"/>
              <a:t> </a:t>
            </a:r>
            <a:r>
              <a:rPr lang="en-US" dirty="0" err="1"/>
              <a:t>nghiệm</a:t>
            </a:r>
            <a:r>
              <a:rPr lang="en-US" dirty="0"/>
              <a:t> </a:t>
            </a:r>
            <a:r>
              <a:rPr lang="en-US" dirty="0" err="1"/>
              <a:t>trên</a:t>
            </a:r>
            <a:r>
              <a:rPr lang="en-US" dirty="0"/>
              <a:t> </a:t>
            </a:r>
            <a:r>
              <a:rPr lang="en-US" dirty="0" err="1" smtClean="0"/>
              <a:t>các</a:t>
            </a:r>
            <a:r>
              <a:rPr lang="en-US" dirty="0" smtClean="0"/>
              <a:t> </a:t>
            </a:r>
            <a:r>
              <a:rPr lang="en-US" dirty="0" err="1"/>
              <a:t>điều</a:t>
            </a:r>
            <a:r>
              <a:rPr lang="en-US" dirty="0"/>
              <a:t> </a:t>
            </a:r>
            <a:r>
              <a:rPr lang="en-US" dirty="0" err="1"/>
              <a:t>kiện</a:t>
            </a:r>
            <a:r>
              <a:rPr lang="en-US" dirty="0"/>
              <a:t> </a:t>
            </a:r>
            <a:r>
              <a:rPr lang="en-US" dirty="0" err="1"/>
              <a:t>nào</a:t>
            </a:r>
            <a:r>
              <a:rPr lang="en-US" dirty="0"/>
              <a:t>? </a:t>
            </a:r>
            <a:r>
              <a:rPr lang="en-US" dirty="0" err="1"/>
              <a:t>Đồ</a:t>
            </a:r>
            <a:r>
              <a:rPr lang="en-US" dirty="0"/>
              <a:t> </a:t>
            </a:r>
            <a:r>
              <a:rPr lang="en-US" dirty="0" err="1"/>
              <a:t>thị</a:t>
            </a:r>
            <a:r>
              <a:rPr lang="en-US" dirty="0"/>
              <a:t> </a:t>
            </a:r>
            <a:r>
              <a:rPr lang="en-US" dirty="0" err="1"/>
              <a:t>hóa</a:t>
            </a:r>
            <a:r>
              <a:rPr lang="en-US" dirty="0"/>
              <a:t> </a:t>
            </a:r>
            <a:r>
              <a:rPr lang="en-US" dirty="0" err="1"/>
              <a:t>kết</a:t>
            </a:r>
            <a:r>
              <a:rPr lang="en-US" dirty="0"/>
              <a:t> </a:t>
            </a:r>
            <a:r>
              <a:rPr lang="en-US" dirty="0" err="1"/>
              <a:t>quả</a:t>
            </a:r>
            <a:r>
              <a:rPr lang="en-US" dirty="0"/>
              <a:t> </a:t>
            </a:r>
            <a:r>
              <a:rPr lang="en-US" dirty="0" err="1"/>
              <a:t>thử</a:t>
            </a:r>
            <a:r>
              <a:rPr lang="en-US" dirty="0"/>
              <a:t> </a:t>
            </a:r>
            <a:r>
              <a:rPr lang="en-US" dirty="0" err="1"/>
              <a:t>nghiệm</a:t>
            </a:r>
            <a:r>
              <a:rPr lang="en-US" dirty="0"/>
              <a:t>. </a:t>
            </a:r>
            <a:endParaRPr lang="en-US" dirty="0" smtClean="0"/>
          </a:p>
          <a:p>
            <a:pPr marL="0" indent="0">
              <a:buNone/>
            </a:pPr>
            <a:r>
              <a:rPr lang="en-US" dirty="0" smtClean="0"/>
              <a:t>- </a:t>
            </a:r>
            <a:r>
              <a:rPr lang="en-US" dirty="0" err="1"/>
              <a:t>Những</a:t>
            </a:r>
            <a:r>
              <a:rPr lang="en-US" dirty="0"/>
              <a:t> </a:t>
            </a:r>
            <a:r>
              <a:rPr lang="en-US" dirty="0" err="1"/>
              <a:t>hạn</a:t>
            </a:r>
            <a:r>
              <a:rPr lang="en-US" dirty="0"/>
              <a:t> </a:t>
            </a:r>
            <a:r>
              <a:rPr lang="en-US" dirty="0" err="1"/>
              <a:t>chế</a:t>
            </a:r>
            <a:r>
              <a:rPr lang="en-US" dirty="0"/>
              <a:t> </a:t>
            </a:r>
            <a:r>
              <a:rPr lang="en-US" dirty="0" err="1"/>
              <a:t>cản</a:t>
            </a:r>
            <a:r>
              <a:rPr lang="en-US" dirty="0"/>
              <a:t> </a:t>
            </a:r>
            <a:r>
              <a:rPr lang="en-US" dirty="0" err="1"/>
              <a:t>trở</a:t>
            </a:r>
            <a:r>
              <a:rPr lang="en-US" dirty="0"/>
              <a:t> </a:t>
            </a:r>
            <a:r>
              <a:rPr lang="en-US" dirty="0" err="1"/>
              <a:t>các</a:t>
            </a:r>
            <a:r>
              <a:rPr lang="en-US" dirty="0"/>
              <a:t> thiết </a:t>
            </a:r>
            <a:r>
              <a:rPr lang="en-US" dirty="0" err="1"/>
              <a:t>bị</a:t>
            </a:r>
            <a:r>
              <a:rPr lang="en-US" dirty="0"/>
              <a:t> </a:t>
            </a:r>
            <a:r>
              <a:rPr lang="en-US" dirty="0" err="1"/>
              <a:t>hoặc</a:t>
            </a:r>
            <a:r>
              <a:rPr lang="en-US" dirty="0"/>
              <a:t> </a:t>
            </a:r>
            <a:r>
              <a:rPr lang="en-US" dirty="0" err="1"/>
              <a:t>hệ</a:t>
            </a:r>
            <a:r>
              <a:rPr lang="en-US" dirty="0"/>
              <a:t> </a:t>
            </a:r>
            <a:r>
              <a:rPr lang="en-US" dirty="0" err="1"/>
              <a:t>thống</a:t>
            </a:r>
            <a:r>
              <a:rPr lang="en-US" dirty="0"/>
              <a:t> </a:t>
            </a:r>
            <a:r>
              <a:rPr lang="en-US" dirty="0" err="1"/>
              <a:t>trở</a:t>
            </a:r>
            <a:r>
              <a:rPr lang="en-US" dirty="0"/>
              <a:t> </a:t>
            </a:r>
            <a:r>
              <a:rPr lang="en-US" dirty="0" err="1"/>
              <a:t>nên</a:t>
            </a:r>
            <a:r>
              <a:rPr lang="en-US" dirty="0"/>
              <a:t> </a:t>
            </a:r>
            <a:r>
              <a:rPr lang="en-US" dirty="0" err="1"/>
              <a:t>hoàn</a:t>
            </a:r>
            <a:r>
              <a:rPr lang="en-US" dirty="0"/>
              <a:t> </a:t>
            </a:r>
            <a:r>
              <a:rPr lang="en-US" dirty="0" err="1"/>
              <a:t>hảo</a:t>
            </a:r>
            <a:r>
              <a:rPr lang="en-US" dirty="0"/>
              <a:t>? </a:t>
            </a:r>
          </a:p>
          <a:p>
            <a:pPr marL="0" indent="0">
              <a:buNone/>
            </a:pPr>
            <a:r>
              <a:rPr lang="en-US" dirty="0" smtClean="0"/>
              <a:t>- </a:t>
            </a:r>
            <a:r>
              <a:rPr lang="en-US" dirty="0"/>
              <a:t>Đề </a:t>
            </a:r>
            <a:r>
              <a:rPr lang="en-US" dirty="0" err="1"/>
              <a:t>xuất</a:t>
            </a:r>
            <a:r>
              <a:rPr lang="en-US" dirty="0"/>
              <a:t> </a:t>
            </a:r>
            <a:r>
              <a:rPr lang="en-US" dirty="0" err="1"/>
              <a:t>các</a:t>
            </a:r>
            <a:r>
              <a:rPr lang="en-US" dirty="0"/>
              <a:t> </a:t>
            </a:r>
            <a:r>
              <a:rPr lang="en-US" dirty="0" err="1"/>
              <a:t>gợi</a:t>
            </a:r>
            <a:r>
              <a:rPr lang="en-US" dirty="0"/>
              <a:t> ý </a:t>
            </a:r>
            <a:r>
              <a:rPr lang="en-US" dirty="0" err="1"/>
              <a:t>để</a:t>
            </a:r>
            <a:r>
              <a:rPr lang="en-US" dirty="0"/>
              <a:t> </a:t>
            </a:r>
            <a:r>
              <a:rPr lang="en-US" dirty="0" err="1"/>
              <a:t>cải</a:t>
            </a:r>
            <a:r>
              <a:rPr lang="en-US" dirty="0"/>
              <a:t> </a:t>
            </a:r>
            <a:r>
              <a:rPr lang="en-US" dirty="0" err="1"/>
              <a:t>thiện</a:t>
            </a:r>
            <a:r>
              <a:rPr lang="en-US" dirty="0"/>
              <a:t>. </a:t>
            </a:r>
          </a:p>
          <a:p>
            <a:pPr marL="0" indent="0">
              <a:buNone/>
            </a:pPr>
            <a:r>
              <a:rPr lang="en-US" dirty="0" smtClean="0"/>
              <a:t>- </a:t>
            </a:r>
            <a:r>
              <a:rPr lang="en-US" dirty="0" err="1"/>
              <a:t>Kết</a:t>
            </a:r>
            <a:r>
              <a:rPr lang="en-US" dirty="0"/>
              <a:t> </a:t>
            </a:r>
            <a:r>
              <a:rPr lang="en-US" dirty="0" err="1"/>
              <a:t>luận</a:t>
            </a:r>
            <a:r>
              <a:rPr lang="en-US" dirty="0"/>
              <a:t>: </a:t>
            </a:r>
            <a:r>
              <a:rPr lang="en-US" dirty="0" err="1"/>
              <a:t>Các</a:t>
            </a:r>
            <a:r>
              <a:rPr lang="en-US" dirty="0"/>
              <a:t> thiết </a:t>
            </a:r>
            <a:r>
              <a:rPr lang="en-US" dirty="0" err="1"/>
              <a:t>bị</a:t>
            </a:r>
            <a:r>
              <a:rPr lang="en-US" dirty="0"/>
              <a:t> </a:t>
            </a:r>
            <a:r>
              <a:rPr lang="en-US" dirty="0" err="1"/>
              <a:t>hoặc</a:t>
            </a:r>
            <a:r>
              <a:rPr lang="en-US" dirty="0"/>
              <a:t> </a:t>
            </a:r>
            <a:r>
              <a:rPr lang="en-US" dirty="0" err="1"/>
              <a:t>hệ</a:t>
            </a:r>
            <a:r>
              <a:rPr lang="en-US" dirty="0"/>
              <a:t> </a:t>
            </a:r>
            <a:r>
              <a:rPr lang="en-US" dirty="0" err="1"/>
              <a:t>thống</a:t>
            </a:r>
            <a:r>
              <a:rPr lang="en-US" dirty="0"/>
              <a:t> </a:t>
            </a:r>
            <a:r>
              <a:rPr lang="en-US" dirty="0" err="1"/>
              <a:t>đã</a:t>
            </a:r>
            <a:r>
              <a:rPr lang="en-US" dirty="0"/>
              <a:t> </a:t>
            </a:r>
            <a:r>
              <a:rPr lang="en-US" dirty="0" err="1"/>
              <a:t>làm</a:t>
            </a:r>
            <a:r>
              <a:rPr lang="en-US" dirty="0"/>
              <a:t> </a:t>
            </a:r>
            <a:r>
              <a:rPr lang="en-US" dirty="0" err="1"/>
              <a:t>được</a:t>
            </a:r>
            <a:r>
              <a:rPr lang="en-US" dirty="0"/>
              <a:t> thiết </a:t>
            </a:r>
            <a:r>
              <a:rPr lang="en-US" dirty="0" err="1"/>
              <a:t>kế</a:t>
            </a:r>
            <a:r>
              <a:rPr lang="en-US" dirty="0"/>
              <a:t> </a:t>
            </a:r>
            <a:r>
              <a:rPr lang="en-US" dirty="0" err="1"/>
              <a:t>để</a:t>
            </a:r>
            <a:r>
              <a:rPr lang="en-US" dirty="0"/>
              <a:t> </a:t>
            </a:r>
            <a:r>
              <a:rPr lang="en-US" dirty="0" err="1"/>
              <a:t>làm</a:t>
            </a:r>
            <a:r>
              <a:rPr lang="en-US" dirty="0"/>
              <a:t> </a:t>
            </a:r>
            <a:r>
              <a:rPr lang="en-US" dirty="0" err="1"/>
              <a:t>gì</a:t>
            </a:r>
            <a:r>
              <a:rPr lang="en-US" dirty="0"/>
              <a:t>? </a:t>
            </a:r>
          </a:p>
          <a:p>
            <a:pPr marL="0" indent="0">
              <a:buNone/>
            </a:pPr>
            <a:r>
              <a:rPr lang="en-US" dirty="0" smtClean="0"/>
              <a:t>- </a:t>
            </a:r>
            <a:r>
              <a:rPr lang="en-US" dirty="0" err="1"/>
              <a:t>Lời</a:t>
            </a:r>
            <a:r>
              <a:rPr lang="en-US" dirty="0"/>
              <a:t> </a:t>
            </a:r>
            <a:r>
              <a:rPr lang="en-US" dirty="0" err="1"/>
              <a:t>cảm</a:t>
            </a:r>
            <a:r>
              <a:rPr lang="en-US" dirty="0"/>
              <a:t> </a:t>
            </a:r>
            <a:r>
              <a:rPr lang="en-US" dirty="0" err="1"/>
              <a:t>ơn</a:t>
            </a:r>
            <a:r>
              <a:rPr lang="en-US" dirty="0"/>
              <a:t> </a:t>
            </a:r>
          </a:p>
          <a:p>
            <a:pPr marL="0" indent="0">
              <a:buNone/>
            </a:pPr>
            <a:r>
              <a:rPr lang="en-US" dirty="0" smtClean="0"/>
              <a:t>- </a:t>
            </a:r>
            <a:r>
              <a:rPr lang="en-US" dirty="0" err="1"/>
              <a:t>Tài</a:t>
            </a:r>
            <a:r>
              <a:rPr lang="en-US" dirty="0"/>
              <a:t> </a:t>
            </a:r>
            <a:r>
              <a:rPr lang="en-US" dirty="0" err="1"/>
              <a:t>liệu</a:t>
            </a:r>
            <a:r>
              <a:rPr lang="en-US" dirty="0"/>
              <a:t> </a:t>
            </a:r>
            <a:r>
              <a:rPr lang="en-US" dirty="0" err="1"/>
              <a:t>tham</a:t>
            </a:r>
            <a:r>
              <a:rPr lang="en-US" dirty="0"/>
              <a:t> khảo </a:t>
            </a:r>
          </a:p>
        </p:txBody>
      </p:sp>
    </p:spTree>
    <p:extLst>
      <p:ext uri="{BB962C8B-B14F-4D97-AF65-F5344CB8AC3E}">
        <p14:creationId xmlns:p14="http://schemas.microsoft.com/office/powerpoint/2010/main" val="3306712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Viết </a:t>
            </a:r>
            <a:r>
              <a:rPr lang="en-US" dirty="0" err="1" smtClean="0"/>
              <a:t>tóm</a:t>
            </a:r>
            <a:r>
              <a:rPr lang="en-US" dirty="0" smtClean="0"/>
              <a:t> </a:t>
            </a:r>
            <a:r>
              <a:rPr lang="en-US" dirty="0" err="1" smtClean="0"/>
              <a:t>tắt</a:t>
            </a:r>
            <a:r>
              <a:rPr lang="en-US" dirty="0" smtClean="0"/>
              <a:t> </a:t>
            </a:r>
            <a:r>
              <a:rPr lang="en-US" dirty="0" err="1" smtClean="0"/>
              <a:t>báo</a:t>
            </a:r>
            <a:r>
              <a:rPr lang="en-US" dirty="0" smtClean="0"/>
              <a:t> </a:t>
            </a:r>
            <a:r>
              <a:rPr lang="en-US" dirty="0" err="1" smtClean="0"/>
              <a:t>cáo</a:t>
            </a:r>
            <a:endParaRPr lang="en-US" dirty="0"/>
          </a:p>
        </p:txBody>
      </p:sp>
      <p:sp>
        <p:nvSpPr>
          <p:cNvPr id="3" name="Content Placeholder 2"/>
          <p:cNvSpPr>
            <a:spLocks noGrp="1"/>
          </p:cNvSpPr>
          <p:nvPr>
            <p:ph idx="1"/>
          </p:nvPr>
        </p:nvSpPr>
        <p:spPr/>
        <p:txBody>
          <a:bodyPr/>
          <a:lstStyle/>
          <a:p>
            <a:pPr marL="0" indent="0">
              <a:buNone/>
            </a:pPr>
            <a:r>
              <a:rPr lang="en-US" dirty="0" err="1"/>
              <a:t>Một</a:t>
            </a:r>
            <a:r>
              <a:rPr lang="en-US" dirty="0"/>
              <a:t> </a:t>
            </a:r>
            <a:r>
              <a:rPr lang="en-US" dirty="0" err="1"/>
              <a:t>bản</a:t>
            </a:r>
            <a:r>
              <a:rPr lang="en-US" dirty="0"/>
              <a:t> </a:t>
            </a:r>
            <a:r>
              <a:rPr lang="en-US" dirty="0" err="1"/>
              <a:t>tóm</a:t>
            </a:r>
            <a:r>
              <a:rPr lang="en-US" dirty="0"/>
              <a:t> </a:t>
            </a:r>
            <a:r>
              <a:rPr lang="en-US" dirty="0" err="1"/>
              <a:t>tắt</a:t>
            </a:r>
            <a:r>
              <a:rPr lang="en-US" dirty="0"/>
              <a:t> bao </a:t>
            </a:r>
            <a:r>
              <a:rPr lang="en-US" dirty="0" err="1"/>
              <a:t>gồm</a:t>
            </a:r>
            <a:r>
              <a:rPr lang="en-US" dirty="0"/>
              <a:t>: </a:t>
            </a:r>
          </a:p>
          <a:p>
            <a:pPr marL="0" indent="0">
              <a:buNone/>
            </a:pPr>
            <a:r>
              <a:rPr lang="en-US" dirty="0" smtClean="0"/>
              <a:t>(</a:t>
            </a:r>
            <a:r>
              <a:rPr lang="en-US" dirty="0"/>
              <a:t>1) </a:t>
            </a:r>
            <a:r>
              <a:rPr lang="en-US" dirty="0" err="1" smtClean="0"/>
              <a:t>Mục</a:t>
            </a:r>
            <a:r>
              <a:rPr lang="en-US" dirty="0" smtClean="0"/>
              <a:t> </a:t>
            </a:r>
            <a:r>
              <a:rPr lang="en-US" dirty="0" err="1"/>
              <a:t>tiêu</a:t>
            </a:r>
            <a:r>
              <a:rPr lang="en-US" dirty="0"/>
              <a:t> hay </a:t>
            </a:r>
            <a:r>
              <a:rPr lang="en-US" dirty="0" err="1"/>
              <a:t>nêu</a:t>
            </a:r>
            <a:r>
              <a:rPr lang="en-US" dirty="0"/>
              <a:t> </a:t>
            </a:r>
            <a:r>
              <a:rPr lang="en-US" dirty="0" err="1"/>
              <a:t>giả</a:t>
            </a:r>
            <a:r>
              <a:rPr lang="en-US" dirty="0"/>
              <a:t> </a:t>
            </a:r>
            <a:r>
              <a:rPr lang="en-US" dirty="0" err="1"/>
              <a:t>thuyết</a:t>
            </a:r>
            <a:r>
              <a:rPr lang="en-US" dirty="0"/>
              <a:t>. </a:t>
            </a:r>
          </a:p>
          <a:p>
            <a:pPr marL="0" indent="0">
              <a:buNone/>
            </a:pPr>
            <a:r>
              <a:rPr lang="en-US" dirty="0" smtClean="0"/>
              <a:t>(</a:t>
            </a:r>
            <a:r>
              <a:rPr lang="en-US" dirty="0"/>
              <a:t>2) Thiết </a:t>
            </a:r>
            <a:r>
              <a:rPr lang="en-US" dirty="0" err="1"/>
              <a:t>kế</a:t>
            </a:r>
            <a:r>
              <a:rPr lang="en-US" dirty="0"/>
              <a:t> </a:t>
            </a:r>
            <a:r>
              <a:rPr lang="en-US" dirty="0" err="1"/>
              <a:t>thí</a:t>
            </a:r>
            <a:r>
              <a:rPr lang="en-US" dirty="0"/>
              <a:t> </a:t>
            </a:r>
            <a:r>
              <a:rPr lang="en-US" dirty="0" err="1"/>
              <a:t>nghiệm</a:t>
            </a:r>
            <a:r>
              <a:rPr lang="en-US" dirty="0"/>
              <a:t>, </a:t>
            </a:r>
            <a:r>
              <a:rPr lang="en-US" dirty="0" err="1"/>
              <a:t>phác</a:t>
            </a:r>
            <a:r>
              <a:rPr lang="en-US" dirty="0"/>
              <a:t> </a:t>
            </a:r>
            <a:r>
              <a:rPr lang="en-US" dirty="0" err="1"/>
              <a:t>thảo</a:t>
            </a:r>
            <a:r>
              <a:rPr lang="en-US" dirty="0"/>
              <a:t> </a:t>
            </a:r>
            <a:r>
              <a:rPr lang="en-US" dirty="0" err="1"/>
              <a:t>mô</a:t>
            </a:r>
            <a:r>
              <a:rPr lang="en-US" dirty="0"/>
              <a:t> </a:t>
            </a:r>
            <a:r>
              <a:rPr lang="en-US" dirty="0" err="1"/>
              <a:t>tả</a:t>
            </a:r>
            <a:r>
              <a:rPr lang="en-US" dirty="0"/>
              <a:t> </a:t>
            </a:r>
            <a:r>
              <a:rPr lang="en-US" dirty="0" err="1"/>
              <a:t>các</a:t>
            </a:r>
            <a:r>
              <a:rPr lang="en-US" dirty="0"/>
              <a:t> </a:t>
            </a:r>
            <a:r>
              <a:rPr lang="en-US" dirty="0" err="1"/>
              <a:t>phương</a:t>
            </a:r>
            <a:r>
              <a:rPr lang="en-US" dirty="0"/>
              <a:t> </a:t>
            </a:r>
            <a:r>
              <a:rPr lang="en-US" dirty="0" err="1"/>
              <a:t>pháp</a:t>
            </a:r>
            <a:r>
              <a:rPr lang="en-US" dirty="0"/>
              <a:t>.</a:t>
            </a:r>
          </a:p>
          <a:p>
            <a:pPr marL="0" indent="0">
              <a:buNone/>
            </a:pPr>
            <a:r>
              <a:rPr lang="en-US" dirty="0" smtClean="0"/>
              <a:t>(</a:t>
            </a:r>
            <a:r>
              <a:rPr lang="en-US" dirty="0"/>
              <a:t>3) </a:t>
            </a:r>
            <a:r>
              <a:rPr lang="en-US" dirty="0" err="1"/>
              <a:t>Một</a:t>
            </a:r>
            <a:r>
              <a:rPr lang="en-US" dirty="0"/>
              <a:t> </a:t>
            </a:r>
            <a:r>
              <a:rPr lang="en-US" dirty="0" err="1"/>
              <a:t>bản</a:t>
            </a:r>
            <a:r>
              <a:rPr lang="en-US" dirty="0"/>
              <a:t> </a:t>
            </a:r>
            <a:r>
              <a:rPr lang="en-US" dirty="0" err="1"/>
              <a:t>tóm</a:t>
            </a:r>
            <a:r>
              <a:rPr lang="en-US" dirty="0"/>
              <a:t> </a:t>
            </a:r>
            <a:r>
              <a:rPr lang="en-US" dirty="0" err="1"/>
              <a:t>tắt</a:t>
            </a:r>
            <a:r>
              <a:rPr lang="en-US" dirty="0"/>
              <a:t> </a:t>
            </a:r>
            <a:r>
              <a:rPr lang="en-US" dirty="0" err="1"/>
              <a:t>kết</a:t>
            </a:r>
            <a:r>
              <a:rPr lang="en-US" dirty="0"/>
              <a:t> </a:t>
            </a:r>
            <a:r>
              <a:rPr lang="en-US" dirty="0" err="1"/>
              <a:t>quả</a:t>
            </a:r>
            <a:r>
              <a:rPr lang="en-US" dirty="0"/>
              <a:t>. </a:t>
            </a:r>
          </a:p>
          <a:p>
            <a:pPr marL="0" indent="0">
              <a:buNone/>
            </a:pPr>
            <a:r>
              <a:rPr lang="en-US" dirty="0" smtClean="0"/>
              <a:t>(</a:t>
            </a:r>
            <a:r>
              <a:rPr lang="en-US" dirty="0"/>
              <a:t>4) </a:t>
            </a:r>
            <a:r>
              <a:rPr lang="en-US" dirty="0" err="1"/>
              <a:t>Kết</a:t>
            </a:r>
            <a:r>
              <a:rPr lang="en-US" dirty="0"/>
              <a:t> </a:t>
            </a:r>
            <a:r>
              <a:rPr lang="en-US" dirty="0" err="1"/>
              <a:t>luận</a:t>
            </a:r>
            <a:r>
              <a:rPr lang="en-US" dirty="0" smtClean="0"/>
              <a:t>.</a:t>
            </a:r>
            <a:endParaRPr lang="en-US" dirty="0"/>
          </a:p>
        </p:txBody>
      </p:sp>
    </p:spTree>
    <p:extLst>
      <p:ext uri="{BB962C8B-B14F-4D97-AF65-F5344CB8AC3E}">
        <p14:creationId xmlns:p14="http://schemas.microsoft.com/office/powerpoint/2010/main" val="3734437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15962"/>
          </a:xfrm>
        </p:spPr>
        <p:txBody>
          <a:bodyPr/>
          <a:lstStyle/>
          <a:p>
            <a:r>
              <a:rPr lang="en-US" dirty="0" smtClean="0"/>
              <a:t>V. </a:t>
            </a:r>
            <a:r>
              <a:rPr lang="en-US" dirty="0" err="1" smtClean="0"/>
              <a:t>Tiêu</a:t>
            </a:r>
            <a:r>
              <a:rPr lang="en-US" dirty="0" smtClean="0"/>
              <a:t> </a:t>
            </a:r>
            <a:r>
              <a:rPr lang="en-US" dirty="0" err="1" smtClean="0"/>
              <a:t>chí</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dự</a:t>
            </a:r>
            <a:r>
              <a:rPr lang="en-US" dirty="0" smtClean="0"/>
              <a:t> án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3159314"/>
              </p:ext>
            </p:extLst>
          </p:nvPr>
        </p:nvGraphicFramePr>
        <p:xfrm>
          <a:off x="457200" y="914400"/>
          <a:ext cx="8381999" cy="5257800"/>
        </p:xfrm>
        <a:graphic>
          <a:graphicData uri="http://schemas.openxmlformats.org/drawingml/2006/table">
            <a:tbl>
              <a:tblPr firstRow="1" firstCol="1" lastRow="1" lastCol="1" bandRow="1" bandCol="1">
                <a:tableStyleId>{5C22544A-7EE6-4342-B048-85BDC9FD1C3A}</a:tableStyleId>
              </a:tblPr>
              <a:tblGrid>
                <a:gridCol w="3887278"/>
                <a:gridCol w="4494721"/>
              </a:tblGrid>
              <a:tr h="557646">
                <a:tc>
                  <a:txBody>
                    <a:bodyPr/>
                    <a:lstStyle/>
                    <a:p>
                      <a:pPr marL="0" marR="0" indent="0" algn="ctr">
                        <a:spcBef>
                          <a:spcPts val="600"/>
                        </a:spcBef>
                        <a:spcAft>
                          <a:spcPts val="600"/>
                        </a:spcAft>
                        <a:tabLst>
                          <a:tab pos="228600" algn="l"/>
                          <a:tab pos="457200" algn="l"/>
                        </a:tabLst>
                      </a:pPr>
                      <a:r>
                        <a:rPr lang="it-IT" sz="2800" spc="-10" dirty="0">
                          <a:effectLst/>
                        </a:rPr>
                        <a:t>Dự án khoa học</a:t>
                      </a:r>
                      <a:endParaRPr lang="en-US" sz="2800" spc="-1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marL="0" marR="0" indent="0" algn="ctr">
                        <a:spcBef>
                          <a:spcPts val="600"/>
                        </a:spcBef>
                        <a:spcAft>
                          <a:spcPts val="600"/>
                        </a:spcAft>
                        <a:tabLst>
                          <a:tab pos="228600" algn="l"/>
                          <a:tab pos="457200" algn="l"/>
                        </a:tabLst>
                      </a:pPr>
                      <a:r>
                        <a:rPr lang="it-IT" sz="2800" spc="-10" dirty="0">
                          <a:effectLst/>
                        </a:rPr>
                        <a:t>Dự án kĩ thuật</a:t>
                      </a:r>
                      <a:endParaRPr lang="en-US" sz="2800" spc="-1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r h="1115291">
                <a:tc>
                  <a:txBody>
                    <a:bodyPr/>
                    <a:lstStyle/>
                    <a:p>
                      <a:pPr marL="0" marR="0" algn="just">
                        <a:spcBef>
                          <a:spcPts val="600"/>
                        </a:spcBef>
                        <a:spcAft>
                          <a:spcPts val="600"/>
                        </a:spcAft>
                      </a:pPr>
                      <a:r>
                        <a:rPr lang="it-IT" sz="2400">
                          <a:effectLst/>
                        </a:rPr>
                        <a:t>1. Câu hỏi nghiên cứu (10 điểm)</a:t>
                      </a:r>
                      <a:endParaRPr lang="en-US" sz="240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marL="0" marR="0" algn="just">
                        <a:spcBef>
                          <a:spcPts val="600"/>
                        </a:spcBef>
                        <a:spcAft>
                          <a:spcPts val="600"/>
                        </a:spcAft>
                      </a:pPr>
                      <a:r>
                        <a:rPr lang="it-IT" sz="2400" dirty="0">
                          <a:effectLst/>
                        </a:rPr>
                        <a:t>1. Vấn đề nghiên cứu (10 điểm)</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r h="3584863">
                <a:tc>
                  <a:txBody>
                    <a:bodyPr/>
                    <a:lstStyle/>
                    <a:p>
                      <a:pPr marL="0" marR="0" algn="just">
                        <a:spcBef>
                          <a:spcPts val="600"/>
                        </a:spcBef>
                        <a:spcAft>
                          <a:spcPts val="600"/>
                        </a:spcAft>
                      </a:pPr>
                      <a:r>
                        <a:rPr lang="it-IT" sz="2400">
                          <a:effectLst/>
                        </a:rPr>
                        <a:t>- Mục tiêu tập trung và rõ ràng;</a:t>
                      </a:r>
                      <a:endParaRPr lang="en-US" sz="2400">
                        <a:effectLst/>
                      </a:endParaRPr>
                    </a:p>
                    <a:p>
                      <a:pPr marL="0" marR="0" algn="just">
                        <a:spcBef>
                          <a:spcPts val="600"/>
                        </a:spcBef>
                        <a:spcAft>
                          <a:spcPts val="600"/>
                        </a:spcAft>
                      </a:pPr>
                      <a:r>
                        <a:rPr lang="it-IT" sz="2400">
                          <a:effectLst/>
                        </a:rPr>
                        <a:t>- Xác định được sự đóng góp vào lĩnh vực nghiên cứu;</a:t>
                      </a:r>
                      <a:endParaRPr lang="en-US" sz="2400">
                        <a:effectLst/>
                      </a:endParaRPr>
                    </a:p>
                    <a:p>
                      <a:pPr marL="0" marR="0" indent="0" algn="just">
                        <a:spcBef>
                          <a:spcPts val="600"/>
                        </a:spcBef>
                        <a:spcAft>
                          <a:spcPts val="600"/>
                        </a:spcAft>
                        <a:tabLst>
                          <a:tab pos="228600" algn="l"/>
                          <a:tab pos="457200" algn="l"/>
                        </a:tabLst>
                      </a:pPr>
                      <a:r>
                        <a:rPr lang="it-IT" sz="2400" spc="-10">
                          <a:effectLst/>
                        </a:rPr>
                        <a:t>- Có thể đánh giá được bằng các phương pháp khoa học.</a:t>
                      </a:r>
                      <a:endParaRPr lang="en-US" sz="2400" spc="-1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marL="0" marR="0" algn="just">
                        <a:spcBef>
                          <a:spcPts val="600"/>
                        </a:spcBef>
                        <a:spcAft>
                          <a:spcPts val="600"/>
                        </a:spcAft>
                      </a:pPr>
                      <a:r>
                        <a:rPr lang="it-IT" sz="2400" dirty="0">
                          <a:effectLst/>
                        </a:rPr>
                        <a:t>- Mô tả sự đòi hỏi thực tế hoặc vấn đề cần giải quyết;</a:t>
                      </a:r>
                      <a:endParaRPr lang="en-US" sz="2400" dirty="0">
                        <a:effectLst/>
                      </a:endParaRPr>
                    </a:p>
                    <a:p>
                      <a:pPr marL="0" marR="0" algn="just">
                        <a:spcBef>
                          <a:spcPts val="600"/>
                        </a:spcBef>
                        <a:spcAft>
                          <a:spcPts val="600"/>
                        </a:spcAft>
                      </a:pPr>
                      <a:r>
                        <a:rPr lang="it-IT" sz="2400" dirty="0">
                          <a:effectLst/>
                        </a:rPr>
                        <a:t>- Xác định các tiêu chí cho giải pháp đề xuất;</a:t>
                      </a:r>
                      <a:endParaRPr lang="en-US" sz="2400" dirty="0">
                        <a:effectLst/>
                      </a:endParaRPr>
                    </a:p>
                    <a:p>
                      <a:pPr marL="0" marR="0" indent="0" algn="just">
                        <a:spcBef>
                          <a:spcPts val="600"/>
                        </a:spcBef>
                        <a:spcAft>
                          <a:spcPts val="600"/>
                        </a:spcAft>
                        <a:tabLst>
                          <a:tab pos="228600" algn="l"/>
                          <a:tab pos="457200" algn="l"/>
                        </a:tabLst>
                      </a:pPr>
                      <a:r>
                        <a:rPr lang="it-IT" sz="2400" spc="-10" dirty="0">
                          <a:effectLst/>
                        </a:rPr>
                        <a:t>- Lí giải về sự cấp thiết;</a:t>
                      </a:r>
                      <a:endParaRPr lang="en-US" sz="2400" spc="-1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bl>
          </a:graphicData>
        </a:graphic>
      </p:graphicFrame>
    </p:spTree>
    <p:extLst>
      <p:ext uri="{BB962C8B-B14F-4D97-AF65-F5344CB8AC3E}">
        <p14:creationId xmlns:p14="http://schemas.microsoft.com/office/powerpoint/2010/main" val="336999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a:t>
            </a:r>
            <a:r>
              <a:rPr lang="en-US" dirty="0" err="1" smtClean="0"/>
              <a:t>Tiêu</a:t>
            </a:r>
            <a:r>
              <a:rPr lang="en-US" dirty="0" smtClean="0"/>
              <a:t> </a:t>
            </a:r>
            <a:r>
              <a:rPr lang="en-US" dirty="0" err="1" smtClean="0"/>
              <a:t>chí</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dự</a:t>
            </a:r>
            <a:r>
              <a:rPr lang="en-US" dirty="0" smtClean="0"/>
              <a:t> án</a:t>
            </a:r>
            <a:endParaRPr lang="en-US" dirty="0"/>
          </a:p>
        </p:txBody>
      </p:sp>
      <p:graphicFrame>
        <p:nvGraphicFramePr>
          <p:cNvPr id="4" name="Content Placeholder 3"/>
          <p:cNvGraphicFramePr>
            <a:graphicFrameLocks noGrp="1"/>
          </p:cNvGraphicFramePr>
          <p:nvPr>
            <p:ph idx="1"/>
          </p:nvPr>
        </p:nvGraphicFramePr>
        <p:xfrm>
          <a:off x="457200" y="1524000"/>
          <a:ext cx="8381999" cy="533400"/>
        </p:xfrm>
        <a:graphic>
          <a:graphicData uri="http://schemas.openxmlformats.org/drawingml/2006/table">
            <a:tbl>
              <a:tblPr firstRow="1" firstCol="1" lastRow="1" lastCol="1" bandRow="1" bandCol="1">
                <a:tableStyleId>{5C22544A-7EE6-4342-B048-85BDC9FD1C3A}</a:tableStyleId>
              </a:tblPr>
              <a:tblGrid>
                <a:gridCol w="3887278"/>
                <a:gridCol w="4494721"/>
              </a:tblGrid>
              <a:tr h="533400">
                <a:tc>
                  <a:txBody>
                    <a:bodyPr/>
                    <a:lstStyle/>
                    <a:p>
                      <a:pPr marL="0" marR="0" indent="0" algn="ctr">
                        <a:spcBef>
                          <a:spcPts val="600"/>
                        </a:spcBef>
                        <a:spcAft>
                          <a:spcPts val="600"/>
                        </a:spcAft>
                        <a:tabLst>
                          <a:tab pos="228600" algn="l"/>
                          <a:tab pos="457200" algn="l"/>
                        </a:tabLst>
                      </a:pPr>
                      <a:r>
                        <a:rPr lang="it-IT" sz="2800" spc="-10" dirty="0">
                          <a:effectLst/>
                        </a:rPr>
                        <a:t>Dự án khoa học</a:t>
                      </a:r>
                      <a:endParaRPr lang="en-US" sz="2800" spc="-1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marL="0" marR="0" indent="0" algn="ctr">
                        <a:spcBef>
                          <a:spcPts val="600"/>
                        </a:spcBef>
                        <a:spcAft>
                          <a:spcPts val="600"/>
                        </a:spcAft>
                        <a:tabLst>
                          <a:tab pos="228600" algn="l"/>
                          <a:tab pos="457200" algn="l"/>
                        </a:tabLst>
                      </a:pPr>
                      <a:r>
                        <a:rPr lang="it-IT" sz="2800" spc="-10" dirty="0">
                          <a:effectLst/>
                        </a:rPr>
                        <a:t>Dự án kĩ thuật</a:t>
                      </a:r>
                      <a:endParaRPr lang="en-US" sz="2800" spc="-1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777338839"/>
              </p:ext>
            </p:extLst>
          </p:nvPr>
        </p:nvGraphicFramePr>
        <p:xfrm>
          <a:off x="457200" y="2057400"/>
          <a:ext cx="8382000" cy="4267200"/>
        </p:xfrm>
        <a:graphic>
          <a:graphicData uri="http://schemas.openxmlformats.org/drawingml/2006/table">
            <a:tbl>
              <a:tblPr firstRow="1" firstCol="1" lastRow="1" lastCol="1" bandRow="1" bandCol="1">
                <a:tableStyleId>{5C22544A-7EE6-4342-B048-85BDC9FD1C3A}</a:tableStyleId>
              </a:tblPr>
              <a:tblGrid>
                <a:gridCol w="3887278"/>
                <a:gridCol w="4494722"/>
              </a:tblGrid>
              <a:tr h="574431">
                <a:tc gridSpan="2">
                  <a:txBody>
                    <a:bodyPr/>
                    <a:lstStyle/>
                    <a:p>
                      <a:pPr marL="0" marR="0" algn="just">
                        <a:spcBef>
                          <a:spcPts val="600"/>
                        </a:spcBef>
                        <a:spcAft>
                          <a:spcPts val="600"/>
                        </a:spcAft>
                      </a:pPr>
                      <a:r>
                        <a:rPr lang="it-IT" sz="2800">
                          <a:effectLst/>
                        </a:rPr>
                        <a:t>2. Thiết kế và phương pháp (15 điểm)</a:t>
                      </a:r>
                      <a:endParaRPr lang="en-US" sz="280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hMerge="1">
                  <a:txBody>
                    <a:bodyPr/>
                    <a:lstStyle/>
                    <a:p>
                      <a:endParaRPr lang="en-US"/>
                    </a:p>
                  </a:txBody>
                  <a:tcPr/>
                </a:tc>
              </a:tr>
              <a:tr h="3692769">
                <a:tc>
                  <a:txBody>
                    <a:bodyPr/>
                    <a:lstStyle/>
                    <a:p>
                      <a:pPr marL="0" marR="0" algn="just">
                        <a:spcBef>
                          <a:spcPts val="600"/>
                        </a:spcBef>
                        <a:spcAft>
                          <a:spcPts val="600"/>
                        </a:spcAft>
                      </a:pPr>
                      <a:r>
                        <a:rPr lang="it-IT" sz="2800" dirty="0">
                          <a:effectLst/>
                        </a:rPr>
                        <a:t>- Kế hoạch được thiết kế và các phương pháp thu thập dữ liệu tốt;</a:t>
                      </a:r>
                      <a:endParaRPr lang="en-US" sz="2800" dirty="0">
                        <a:effectLst/>
                      </a:endParaRPr>
                    </a:p>
                    <a:p>
                      <a:pPr marL="0" marR="0" algn="just">
                        <a:spcBef>
                          <a:spcPts val="600"/>
                        </a:spcBef>
                        <a:spcAft>
                          <a:spcPts val="600"/>
                        </a:spcAft>
                      </a:pPr>
                      <a:r>
                        <a:rPr lang="it-IT" sz="2800" dirty="0">
                          <a:effectLst/>
                        </a:rPr>
                        <a:t>- Các tham số, thông số và biến số phù hợp và hoàn chỉnh.</a:t>
                      </a:r>
                      <a:endParaRPr lang="en-US" sz="28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marL="0" marR="0" algn="just">
                        <a:spcBef>
                          <a:spcPts val="600"/>
                        </a:spcBef>
                        <a:spcAft>
                          <a:spcPts val="600"/>
                        </a:spcAft>
                      </a:pPr>
                      <a:r>
                        <a:rPr lang="it-IT" sz="2800" dirty="0">
                          <a:effectLst/>
                        </a:rPr>
                        <a:t>- Sự tìm tòi các phương án khác nhau để đáp ứng nhu cầu hoặc giải quyết vấn đề;</a:t>
                      </a:r>
                      <a:endParaRPr lang="en-US" sz="2800" dirty="0">
                        <a:effectLst/>
                      </a:endParaRPr>
                    </a:p>
                    <a:p>
                      <a:pPr marL="0" marR="0" algn="just">
                        <a:spcBef>
                          <a:spcPts val="600"/>
                        </a:spcBef>
                        <a:spcAft>
                          <a:spcPts val="600"/>
                        </a:spcAft>
                      </a:pPr>
                      <a:r>
                        <a:rPr lang="it-IT" sz="2800" dirty="0">
                          <a:effectLst/>
                        </a:rPr>
                        <a:t>- Xác định giải pháp;</a:t>
                      </a:r>
                      <a:endParaRPr lang="en-US" sz="2800" dirty="0">
                        <a:effectLst/>
                      </a:endParaRPr>
                    </a:p>
                    <a:p>
                      <a:pPr marL="0" marR="0" algn="just">
                        <a:spcBef>
                          <a:spcPts val="600"/>
                        </a:spcBef>
                        <a:spcAft>
                          <a:spcPts val="600"/>
                        </a:spcAft>
                      </a:pPr>
                      <a:r>
                        <a:rPr lang="it-IT" sz="2800" dirty="0">
                          <a:effectLst/>
                        </a:rPr>
                        <a:t>- Phát triển nguyên mẫu/mô hình.</a:t>
                      </a:r>
                      <a:endParaRPr lang="en-US" sz="28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bl>
          </a:graphicData>
        </a:graphic>
      </p:graphicFrame>
    </p:spTree>
    <p:extLst>
      <p:ext uri="{BB962C8B-B14F-4D97-AF65-F5344CB8AC3E}">
        <p14:creationId xmlns:p14="http://schemas.microsoft.com/office/powerpoint/2010/main" val="1378761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15962"/>
          </a:xfrm>
        </p:spPr>
        <p:txBody>
          <a:bodyPr/>
          <a:lstStyle/>
          <a:p>
            <a:r>
              <a:rPr lang="en-US" dirty="0" smtClean="0"/>
              <a:t>V. </a:t>
            </a:r>
            <a:r>
              <a:rPr lang="en-US" dirty="0" err="1" smtClean="0"/>
              <a:t>Tiêu</a:t>
            </a:r>
            <a:r>
              <a:rPr lang="en-US" dirty="0" smtClean="0"/>
              <a:t> </a:t>
            </a:r>
            <a:r>
              <a:rPr lang="en-US" dirty="0" err="1" smtClean="0"/>
              <a:t>chí</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dự</a:t>
            </a:r>
            <a:r>
              <a:rPr lang="en-US" dirty="0" smtClean="0"/>
              <a:t> án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7337690"/>
              </p:ext>
            </p:extLst>
          </p:nvPr>
        </p:nvGraphicFramePr>
        <p:xfrm>
          <a:off x="533400" y="1066800"/>
          <a:ext cx="8305799" cy="533400"/>
        </p:xfrm>
        <a:graphic>
          <a:graphicData uri="http://schemas.openxmlformats.org/drawingml/2006/table">
            <a:tbl>
              <a:tblPr firstRow="1" firstCol="1" lastRow="1" lastCol="1" bandRow="1" bandCol="1">
                <a:tableStyleId>{5C22544A-7EE6-4342-B048-85BDC9FD1C3A}</a:tableStyleId>
              </a:tblPr>
              <a:tblGrid>
                <a:gridCol w="3851939"/>
                <a:gridCol w="4453860"/>
              </a:tblGrid>
              <a:tr h="533400">
                <a:tc>
                  <a:txBody>
                    <a:bodyPr/>
                    <a:lstStyle/>
                    <a:p>
                      <a:pPr marL="0" marR="0" indent="0" algn="ctr">
                        <a:spcBef>
                          <a:spcPts val="600"/>
                        </a:spcBef>
                        <a:spcAft>
                          <a:spcPts val="600"/>
                        </a:spcAft>
                        <a:tabLst>
                          <a:tab pos="228600" algn="l"/>
                          <a:tab pos="457200" algn="l"/>
                        </a:tabLst>
                      </a:pPr>
                      <a:r>
                        <a:rPr lang="it-IT" sz="2800" spc="-10" dirty="0">
                          <a:effectLst/>
                        </a:rPr>
                        <a:t>Dự án khoa học</a:t>
                      </a:r>
                      <a:endParaRPr lang="en-US" sz="2800" spc="-1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marL="0" marR="0" indent="0" algn="ctr">
                        <a:spcBef>
                          <a:spcPts val="600"/>
                        </a:spcBef>
                        <a:spcAft>
                          <a:spcPts val="600"/>
                        </a:spcAft>
                        <a:tabLst>
                          <a:tab pos="228600" algn="l"/>
                          <a:tab pos="457200" algn="l"/>
                        </a:tabLst>
                      </a:pPr>
                      <a:r>
                        <a:rPr lang="it-IT" sz="2800" spc="-10" dirty="0">
                          <a:effectLst/>
                        </a:rPr>
                        <a:t>Dự án kĩ thuật</a:t>
                      </a:r>
                      <a:endParaRPr lang="en-US" sz="2800" spc="-1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159721471"/>
              </p:ext>
            </p:extLst>
          </p:nvPr>
        </p:nvGraphicFramePr>
        <p:xfrm>
          <a:off x="457200" y="1600200"/>
          <a:ext cx="8381999" cy="3810000"/>
        </p:xfrm>
        <a:graphic>
          <a:graphicData uri="http://schemas.openxmlformats.org/drawingml/2006/table">
            <a:tbl>
              <a:tblPr firstRow="1" firstCol="1" lastRow="1" lastCol="1" bandRow="1" bandCol="1">
                <a:tableStyleId>{5C22544A-7EE6-4342-B048-85BDC9FD1C3A}</a:tableStyleId>
              </a:tblPr>
              <a:tblGrid>
                <a:gridCol w="3887278"/>
                <a:gridCol w="4494721"/>
              </a:tblGrid>
              <a:tr h="914400">
                <a:tc>
                  <a:txBody>
                    <a:bodyPr/>
                    <a:lstStyle/>
                    <a:p>
                      <a:pPr marL="0" marR="0" algn="just">
                        <a:spcBef>
                          <a:spcPts val="600"/>
                        </a:spcBef>
                        <a:spcAft>
                          <a:spcPts val="600"/>
                        </a:spcAft>
                      </a:pPr>
                      <a:r>
                        <a:rPr lang="it-IT" sz="2000" dirty="0">
                          <a:effectLst/>
                        </a:rPr>
                        <a:t>3. Thực hiện: thu thập, phân tích và giải thích dữ liệu (20 điểm)</a:t>
                      </a:r>
                      <a:endParaRPr lang="en-US" sz="20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marL="0" marR="0" algn="just">
                        <a:spcBef>
                          <a:spcPts val="600"/>
                        </a:spcBef>
                        <a:spcAft>
                          <a:spcPts val="600"/>
                        </a:spcAft>
                      </a:pPr>
                      <a:r>
                        <a:rPr lang="it-IT" sz="2000">
                          <a:effectLst/>
                        </a:rPr>
                        <a:t>3. Thực hiện: Xây dựng và kiểm tra (20 điểm)</a:t>
                      </a:r>
                      <a:endParaRPr lang="en-US" sz="200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r h="2881520">
                <a:tc>
                  <a:txBody>
                    <a:bodyPr/>
                    <a:lstStyle/>
                    <a:p>
                      <a:pPr marL="0" marR="0" algn="just">
                        <a:spcBef>
                          <a:spcPts val="600"/>
                        </a:spcBef>
                        <a:spcAft>
                          <a:spcPts val="600"/>
                        </a:spcAft>
                      </a:pPr>
                      <a:r>
                        <a:rPr lang="it-IT" sz="2000">
                          <a:effectLst/>
                        </a:rPr>
                        <a:t>- Thu thập và phân tích dữ liệu một cách hệ thống;</a:t>
                      </a:r>
                      <a:endParaRPr lang="en-US" sz="2000">
                        <a:effectLst/>
                      </a:endParaRPr>
                    </a:p>
                    <a:p>
                      <a:pPr marL="0" marR="0" algn="just">
                        <a:spcBef>
                          <a:spcPts val="600"/>
                        </a:spcBef>
                        <a:spcAft>
                          <a:spcPts val="600"/>
                        </a:spcAft>
                      </a:pPr>
                      <a:r>
                        <a:rPr lang="it-IT" sz="2000">
                          <a:effectLst/>
                        </a:rPr>
                        <a:t>- Tính có thể lặp lại của kết quả;</a:t>
                      </a:r>
                      <a:endParaRPr lang="en-US" sz="2000">
                        <a:effectLst/>
                      </a:endParaRPr>
                    </a:p>
                    <a:p>
                      <a:pPr marL="0" marR="0" algn="just">
                        <a:spcBef>
                          <a:spcPts val="600"/>
                        </a:spcBef>
                        <a:spcAft>
                          <a:spcPts val="600"/>
                        </a:spcAft>
                      </a:pPr>
                      <a:r>
                        <a:rPr lang="it-IT" sz="2000">
                          <a:effectLst/>
                        </a:rPr>
                        <a:t>- Áp dụng các phương pháp toán học và thống kê phù hợp;</a:t>
                      </a:r>
                      <a:endParaRPr lang="en-US" sz="2000">
                        <a:effectLst/>
                      </a:endParaRPr>
                    </a:p>
                    <a:p>
                      <a:pPr marL="0" marR="0" algn="just">
                        <a:spcBef>
                          <a:spcPts val="600"/>
                        </a:spcBef>
                        <a:spcAft>
                          <a:spcPts val="600"/>
                        </a:spcAft>
                      </a:pPr>
                      <a:r>
                        <a:rPr lang="it-IT" sz="2000">
                          <a:effectLst/>
                        </a:rPr>
                        <a:t>- Dữ liệu thu thập đủ hỗ trợ cho giải thích và các kết luận.</a:t>
                      </a:r>
                      <a:endParaRPr lang="en-US" sz="200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marL="0" marR="0" algn="just">
                        <a:spcBef>
                          <a:spcPts val="600"/>
                        </a:spcBef>
                        <a:spcAft>
                          <a:spcPts val="600"/>
                        </a:spcAft>
                      </a:pPr>
                      <a:r>
                        <a:rPr lang="it-IT" sz="2000" dirty="0">
                          <a:effectLst/>
                        </a:rPr>
                        <a:t>- Nguyên mẫu chứng minh được thiết kế dự kiến;</a:t>
                      </a:r>
                      <a:endParaRPr lang="en-US" sz="2000" dirty="0">
                        <a:effectLst/>
                      </a:endParaRPr>
                    </a:p>
                    <a:p>
                      <a:pPr marL="0" marR="0" algn="just">
                        <a:spcBef>
                          <a:spcPts val="600"/>
                        </a:spcBef>
                        <a:spcAft>
                          <a:spcPts val="600"/>
                        </a:spcAft>
                      </a:pPr>
                      <a:r>
                        <a:rPr lang="it-IT" sz="2000" dirty="0">
                          <a:effectLst/>
                        </a:rPr>
                        <a:t>- Nguyên mẫu được kiểm tra trong nhiều điều kiện/thử nghiệm. </a:t>
                      </a:r>
                      <a:endParaRPr lang="en-US" sz="2000" dirty="0">
                        <a:effectLst/>
                      </a:endParaRPr>
                    </a:p>
                    <a:p>
                      <a:pPr marL="0" marR="0" algn="just">
                        <a:spcBef>
                          <a:spcPts val="600"/>
                        </a:spcBef>
                        <a:spcAft>
                          <a:spcPts val="600"/>
                        </a:spcAft>
                      </a:pPr>
                      <a:r>
                        <a:rPr lang="it-IT" sz="2000" dirty="0">
                          <a:effectLst/>
                        </a:rPr>
                        <a:t>- Nguyên mẫu chứng minh được kĩ năng công nghệ và sự hoàn chỉnh.</a:t>
                      </a:r>
                      <a:endParaRPr lang="en-US" sz="20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49978476"/>
              </p:ext>
            </p:extLst>
          </p:nvPr>
        </p:nvGraphicFramePr>
        <p:xfrm>
          <a:off x="457200" y="5410200"/>
          <a:ext cx="8382000" cy="990600"/>
        </p:xfrm>
        <a:graphic>
          <a:graphicData uri="http://schemas.openxmlformats.org/drawingml/2006/table">
            <a:tbl>
              <a:tblPr firstRow="1" firstCol="1" lastRow="1" lastCol="1" bandRow="1" bandCol="1">
                <a:tableStyleId>{5C22544A-7EE6-4342-B048-85BDC9FD1C3A}</a:tableStyleId>
              </a:tblPr>
              <a:tblGrid>
                <a:gridCol w="8382000"/>
              </a:tblGrid>
              <a:tr h="550333">
                <a:tc>
                  <a:txBody>
                    <a:bodyPr/>
                    <a:lstStyle/>
                    <a:p>
                      <a:pPr marL="0" marR="0" algn="just">
                        <a:spcBef>
                          <a:spcPts val="600"/>
                        </a:spcBef>
                        <a:spcAft>
                          <a:spcPts val="600"/>
                        </a:spcAft>
                      </a:pPr>
                      <a:r>
                        <a:rPr lang="it-IT" sz="2000" dirty="0">
                          <a:effectLst/>
                        </a:rPr>
                        <a:t>4. Sự sáng tạo (20 điểm)</a:t>
                      </a:r>
                      <a:endParaRPr lang="en-US" sz="20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r h="440267">
                <a:tc>
                  <a:txBody>
                    <a:bodyPr/>
                    <a:lstStyle/>
                    <a:p>
                      <a:pPr marL="0" marR="0" algn="just">
                        <a:spcBef>
                          <a:spcPts val="600"/>
                        </a:spcBef>
                        <a:spcAft>
                          <a:spcPts val="600"/>
                        </a:spcAft>
                      </a:pPr>
                      <a:r>
                        <a:rPr lang="it-IT" sz="2000" spc="-30" dirty="0">
                          <a:effectLst/>
                        </a:rPr>
                        <a:t>Dự án chứng minh tính sáng tạo đáng kể trong một hay nhiều tiêu chí </a:t>
                      </a:r>
                      <a:endParaRPr lang="en-US" sz="20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r>
            </a:tbl>
          </a:graphicData>
        </a:graphic>
      </p:graphicFrame>
    </p:spTree>
    <p:extLst>
      <p:ext uri="{BB962C8B-B14F-4D97-AF65-F5344CB8AC3E}">
        <p14:creationId xmlns:p14="http://schemas.microsoft.com/office/powerpoint/2010/main" val="2577883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92162"/>
          </a:xfrm>
        </p:spPr>
        <p:txBody>
          <a:bodyPr/>
          <a:lstStyle/>
          <a:p>
            <a:r>
              <a:rPr lang="en-US" dirty="0" err="1" smtClean="0"/>
              <a:t>Đánh</a:t>
            </a:r>
            <a:r>
              <a:rPr lang="en-US" dirty="0" smtClean="0"/>
              <a:t> </a:t>
            </a:r>
            <a:r>
              <a:rPr lang="en-US" dirty="0" err="1" smtClean="0"/>
              <a:t>giá</a:t>
            </a:r>
            <a:r>
              <a:rPr lang="en-US" dirty="0" smtClean="0"/>
              <a:t> </a:t>
            </a:r>
            <a:r>
              <a:rPr lang="en-US" dirty="0" err="1" smtClean="0"/>
              <a:t>chung</a:t>
            </a:r>
            <a:endParaRPr lang="en-US" dirty="0"/>
          </a:p>
        </p:txBody>
      </p:sp>
      <p:sp>
        <p:nvSpPr>
          <p:cNvPr id="3" name="Content Placeholder 2"/>
          <p:cNvSpPr>
            <a:spLocks noGrp="1"/>
          </p:cNvSpPr>
          <p:nvPr>
            <p:ph idx="1"/>
          </p:nvPr>
        </p:nvSpPr>
        <p:spPr>
          <a:xfrm>
            <a:off x="457200" y="1143000"/>
            <a:ext cx="8382000" cy="5181600"/>
          </a:xfrm>
        </p:spPr>
        <p:txBody>
          <a:bodyPr/>
          <a:lstStyle/>
          <a:p>
            <a:pPr marL="0" indent="0" algn="just">
              <a:buNone/>
            </a:pPr>
            <a:r>
              <a:rPr lang="vi-VN" sz="2500" dirty="0"/>
              <a:t>1.Giáo dục phổ thông trong những năm qua đã khẳng định được vị trí của mình về công tác phát hiện bồi dưỡng học sinh giỏi NCKH nói riêng và đã bước đầu có được những kết quả bước đầu khá quan trọng hội nhập quốc tế</a:t>
            </a:r>
            <a:endParaRPr lang="en-US" sz="2500" dirty="0"/>
          </a:p>
          <a:p>
            <a:pPr marL="0" indent="0" algn="just">
              <a:buNone/>
            </a:pPr>
            <a:r>
              <a:rPr lang="vi-VN" sz="2500" dirty="0"/>
              <a:t>2. Cuộc thi KHKT cấp tỉnh đã thu hút được lực lượng đông đảo học sinh, các thầy cô giáo, các nhà khoa học ở địa phương và ngày càng quy mô và có sức lan tỏa lớn, không phân biệt vùng, miền với các điều kiện khác nhau</a:t>
            </a:r>
            <a:endParaRPr lang="en-US" sz="2500" dirty="0"/>
          </a:p>
          <a:p>
            <a:pPr marL="0" indent="0" algn="just">
              <a:buNone/>
            </a:pPr>
            <a:r>
              <a:rPr lang="vi-VN" sz="2500" dirty="0"/>
              <a:t>3. Cuộc thi KHKT đã mở ra một hướng mới nâng cao chất lượng giáo dục phổ thông trong việc phát triển phẩm chất và năng lực học sinh, tạo điều kiện cho các nhà quản lý giáo dục mở rộng quan điểm giáo dục mới phù hợp với thời đại.</a:t>
            </a:r>
            <a:endParaRPr lang="en-US" sz="2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15962"/>
          </a:xfrm>
        </p:spPr>
        <p:txBody>
          <a:bodyPr/>
          <a:lstStyle/>
          <a:p>
            <a:r>
              <a:rPr lang="en-US" dirty="0" smtClean="0"/>
              <a:t>V. </a:t>
            </a:r>
            <a:r>
              <a:rPr lang="en-US" dirty="0" err="1" smtClean="0"/>
              <a:t>Tiêu</a:t>
            </a:r>
            <a:r>
              <a:rPr lang="en-US" dirty="0" smtClean="0"/>
              <a:t> </a:t>
            </a:r>
            <a:r>
              <a:rPr lang="en-US" dirty="0" err="1" smtClean="0"/>
              <a:t>chí</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dự</a:t>
            </a:r>
            <a:r>
              <a:rPr lang="en-US" dirty="0" smtClean="0"/>
              <a:t> án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82904046"/>
              </p:ext>
            </p:extLst>
          </p:nvPr>
        </p:nvGraphicFramePr>
        <p:xfrm>
          <a:off x="457200" y="838201"/>
          <a:ext cx="8382000" cy="5318051"/>
        </p:xfrm>
        <a:graphic>
          <a:graphicData uri="http://schemas.openxmlformats.org/drawingml/2006/table">
            <a:tbl>
              <a:tblPr firstRow="1" firstCol="1" lastRow="1" lastCol="1" bandRow="1" bandCol="1">
                <a:tableStyleId>{5C22544A-7EE6-4342-B048-85BDC9FD1C3A}</a:tableStyleId>
              </a:tblPr>
              <a:tblGrid>
                <a:gridCol w="8382000"/>
              </a:tblGrid>
              <a:tr h="244549">
                <a:tc>
                  <a:txBody>
                    <a:bodyPr/>
                    <a:lstStyle/>
                    <a:p>
                      <a:pPr marL="0" marR="0" algn="just">
                        <a:spcBef>
                          <a:spcPts val="0"/>
                        </a:spcBef>
                        <a:spcAft>
                          <a:spcPts val="0"/>
                        </a:spcAft>
                      </a:pPr>
                      <a:r>
                        <a:rPr lang="it-IT" sz="2000" dirty="0">
                          <a:effectLst/>
                        </a:rPr>
                        <a:t>5. Trình bày (35 điểm)</a:t>
                      </a:r>
                      <a:endParaRPr lang="en-US" sz="2000" dirty="0">
                        <a:effectLst/>
                        <a:latin typeface="Times New Roman" panose="02020603050405020304" pitchFamily="18" charset="0"/>
                        <a:ea typeface="Times New Roman" panose="02020603050405020304" pitchFamily="18" charset="0"/>
                      </a:endParaRPr>
                    </a:p>
                  </a:txBody>
                  <a:tcPr marL="62039" marR="62039" marT="0" marB="0">
                    <a:solidFill>
                      <a:srgbClr val="00B0F0"/>
                    </a:solidFill>
                  </a:tcPr>
                </a:tc>
              </a:tr>
              <a:tr h="5013251">
                <a:tc>
                  <a:txBody>
                    <a:bodyPr/>
                    <a:lstStyle/>
                    <a:p>
                      <a:pPr marL="0" marR="0" algn="just">
                        <a:spcBef>
                          <a:spcPts val="0"/>
                        </a:spcBef>
                        <a:spcAft>
                          <a:spcPts val="0"/>
                        </a:spcAft>
                      </a:pPr>
                      <a:r>
                        <a:rPr lang="it-IT" sz="2000" dirty="0">
                          <a:effectLst/>
                        </a:rPr>
                        <a:t>a) Áp phích (Poster) (10 điểm)</a:t>
                      </a:r>
                      <a:endParaRPr lang="en-US" sz="2000" dirty="0">
                        <a:effectLst/>
                      </a:endParaRPr>
                    </a:p>
                    <a:p>
                      <a:pPr marL="0" marR="0" algn="just">
                        <a:spcBef>
                          <a:spcPts val="0"/>
                        </a:spcBef>
                        <a:spcAft>
                          <a:spcPts val="0"/>
                        </a:spcAft>
                      </a:pPr>
                      <a:r>
                        <a:rPr lang="it-IT" sz="2000" dirty="0" smtClean="0">
                          <a:effectLst/>
                        </a:rPr>
                        <a:t>- </a:t>
                      </a:r>
                      <a:r>
                        <a:rPr lang="it-IT" sz="2000" dirty="0">
                          <a:effectLst/>
                        </a:rPr>
                        <a:t>Sự bố trí lôgic của vật/tài liệu;</a:t>
                      </a:r>
                      <a:endParaRPr lang="en-US" sz="2000" dirty="0">
                        <a:effectLst/>
                      </a:endParaRPr>
                    </a:p>
                    <a:p>
                      <a:pPr marL="0" marR="0" algn="just">
                        <a:spcBef>
                          <a:spcPts val="0"/>
                        </a:spcBef>
                        <a:spcAft>
                          <a:spcPts val="0"/>
                        </a:spcAft>
                      </a:pPr>
                      <a:r>
                        <a:rPr lang="it-IT" sz="2000" dirty="0" smtClean="0">
                          <a:effectLst/>
                        </a:rPr>
                        <a:t>- </a:t>
                      </a:r>
                      <a:r>
                        <a:rPr lang="it-IT" sz="2000" dirty="0">
                          <a:effectLst/>
                        </a:rPr>
                        <a:t>Sự rõ ràng của các đồ thị và chú thích;</a:t>
                      </a:r>
                      <a:endParaRPr lang="en-US" sz="2000" dirty="0">
                        <a:effectLst/>
                      </a:endParaRPr>
                    </a:p>
                    <a:p>
                      <a:pPr marL="0" marR="0" algn="just">
                        <a:spcBef>
                          <a:spcPts val="0"/>
                        </a:spcBef>
                        <a:spcAft>
                          <a:spcPts val="0"/>
                        </a:spcAft>
                      </a:pPr>
                      <a:r>
                        <a:rPr lang="it-IT" sz="2000" dirty="0" smtClean="0">
                          <a:effectLst/>
                        </a:rPr>
                        <a:t>- </a:t>
                      </a:r>
                      <a:r>
                        <a:rPr lang="it-IT" sz="2000" dirty="0">
                          <a:effectLst/>
                        </a:rPr>
                        <a:t>Sự hỗ trợ của các tài liệu trưng bày.</a:t>
                      </a:r>
                      <a:endParaRPr lang="en-US" sz="2000" dirty="0">
                        <a:effectLst/>
                      </a:endParaRPr>
                    </a:p>
                    <a:p>
                      <a:pPr marL="0" marR="0" algn="just">
                        <a:spcBef>
                          <a:spcPts val="0"/>
                        </a:spcBef>
                        <a:spcAft>
                          <a:spcPts val="0"/>
                        </a:spcAft>
                      </a:pPr>
                      <a:r>
                        <a:rPr lang="it-IT" sz="2000" dirty="0">
                          <a:effectLst/>
                        </a:rPr>
                        <a:t>b) Phỏng vấn (25 điểm)</a:t>
                      </a:r>
                      <a:endParaRPr lang="en-US" sz="2000" dirty="0">
                        <a:effectLst/>
                      </a:endParaRPr>
                    </a:p>
                    <a:p>
                      <a:pPr marL="0" marR="0" algn="just">
                        <a:spcBef>
                          <a:spcPts val="0"/>
                        </a:spcBef>
                        <a:spcAft>
                          <a:spcPts val="0"/>
                        </a:spcAft>
                      </a:pPr>
                      <a:r>
                        <a:rPr lang="it-IT" sz="2000" dirty="0" smtClean="0">
                          <a:effectLst/>
                        </a:rPr>
                        <a:t>- </a:t>
                      </a:r>
                      <a:r>
                        <a:rPr lang="it-IT" sz="2000" dirty="0">
                          <a:effectLst/>
                        </a:rPr>
                        <a:t>Trả lời rõ ràng, súc tích, sâu sắc các câu hỏi;</a:t>
                      </a:r>
                      <a:endParaRPr lang="en-US" sz="2000" dirty="0">
                        <a:effectLst/>
                      </a:endParaRPr>
                    </a:p>
                    <a:p>
                      <a:pPr marL="0" marR="0" algn="just">
                        <a:spcBef>
                          <a:spcPts val="0"/>
                        </a:spcBef>
                        <a:spcAft>
                          <a:spcPts val="0"/>
                        </a:spcAft>
                      </a:pPr>
                      <a:r>
                        <a:rPr lang="it-IT" sz="2000" dirty="0" smtClean="0">
                          <a:effectLst/>
                        </a:rPr>
                        <a:t>- </a:t>
                      </a:r>
                      <a:r>
                        <a:rPr lang="it-IT" sz="2000" dirty="0">
                          <a:effectLst/>
                        </a:rPr>
                        <a:t>Hiểu biết cơ sở khoa học liên quan đến dự án;</a:t>
                      </a:r>
                      <a:endParaRPr lang="en-US" sz="2000" dirty="0">
                        <a:effectLst/>
                      </a:endParaRPr>
                    </a:p>
                    <a:p>
                      <a:pPr marL="0" marR="0" algn="just">
                        <a:spcBef>
                          <a:spcPts val="0"/>
                        </a:spcBef>
                        <a:spcAft>
                          <a:spcPts val="0"/>
                        </a:spcAft>
                      </a:pPr>
                      <a:r>
                        <a:rPr lang="it-IT" sz="2000" dirty="0" smtClean="0">
                          <a:effectLst/>
                        </a:rPr>
                        <a:t>- </a:t>
                      </a:r>
                      <a:r>
                        <a:rPr lang="it-IT" sz="2000" dirty="0">
                          <a:effectLst/>
                        </a:rPr>
                        <a:t>Hiểu biết về sự giải thích và hạn chế của các kết quả và các kết luận;</a:t>
                      </a:r>
                      <a:endParaRPr lang="en-US" sz="2000" dirty="0">
                        <a:effectLst/>
                      </a:endParaRPr>
                    </a:p>
                    <a:p>
                      <a:pPr marL="0" marR="0" algn="just">
                        <a:spcBef>
                          <a:spcPts val="0"/>
                        </a:spcBef>
                        <a:spcAft>
                          <a:spcPts val="0"/>
                        </a:spcAft>
                      </a:pPr>
                      <a:r>
                        <a:rPr lang="it-IT" sz="2000" dirty="0" smtClean="0">
                          <a:effectLst/>
                        </a:rPr>
                        <a:t>- </a:t>
                      </a:r>
                      <a:r>
                        <a:rPr lang="it-IT" sz="2000" dirty="0">
                          <a:effectLst/>
                        </a:rPr>
                        <a:t>Mức độ độc lập trong thực hiện dự án;</a:t>
                      </a:r>
                      <a:endParaRPr lang="en-US" sz="2000" dirty="0">
                        <a:effectLst/>
                      </a:endParaRPr>
                    </a:p>
                    <a:p>
                      <a:pPr marL="0" marR="0" algn="just">
                        <a:spcBef>
                          <a:spcPts val="0"/>
                        </a:spcBef>
                        <a:spcAft>
                          <a:spcPts val="0"/>
                        </a:spcAft>
                      </a:pPr>
                      <a:r>
                        <a:rPr lang="it-IT" sz="2000" spc="-50" dirty="0" smtClean="0">
                          <a:effectLst/>
                        </a:rPr>
                        <a:t>- </a:t>
                      </a:r>
                      <a:r>
                        <a:rPr lang="it-IT" sz="2000" spc="-50" dirty="0">
                          <a:effectLst/>
                        </a:rPr>
                        <a:t>Sự thừa nhận khả năng tác động tiềm tàng về khoa học, xã hội và/hoặc kinh tế;</a:t>
                      </a:r>
                      <a:endParaRPr lang="en-US" sz="2000" dirty="0">
                        <a:effectLst/>
                      </a:endParaRPr>
                    </a:p>
                    <a:p>
                      <a:pPr marL="0" marR="0" algn="just">
                        <a:spcBef>
                          <a:spcPts val="0"/>
                        </a:spcBef>
                        <a:spcAft>
                          <a:spcPts val="0"/>
                        </a:spcAft>
                      </a:pPr>
                      <a:r>
                        <a:rPr lang="it-IT" sz="2000" dirty="0" smtClean="0">
                          <a:effectLst/>
                        </a:rPr>
                        <a:t>- </a:t>
                      </a:r>
                      <a:r>
                        <a:rPr lang="it-IT" sz="2000" dirty="0">
                          <a:effectLst/>
                        </a:rPr>
                        <a:t>Chất lượng của các ý tưởng cho nghiên cứu tiếp theo;</a:t>
                      </a:r>
                      <a:endParaRPr lang="en-US" sz="2000" dirty="0">
                        <a:effectLst/>
                      </a:endParaRPr>
                    </a:p>
                    <a:p>
                      <a:pPr marL="0" marR="0" algn="just">
                        <a:spcBef>
                          <a:spcPts val="0"/>
                        </a:spcBef>
                        <a:spcAft>
                          <a:spcPts val="0"/>
                        </a:spcAft>
                      </a:pPr>
                      <a:r>
                        <a:rPr lang="it-IT" sz="2000" dirty="0" smtClean="0">
                          <a:effectLst/>
                        </a:rPr>
                        <a:t>- </a:t>
                      </a:r>
                      <a:r>
                        <a:rPr lang="it-IT" sz="2000" dirty="0">
                          <a:effectLst/>
                        </a:rPr>
                        <a:t>Đối với các dự án tập thể, sự đóng góp và hiểu biết về dự án của tất cả các thành viên.</a:t>
                      </a:r>
                      <a:endParaRPr lang="en-US" sz="2000" dirty="0">
                        <a:effectLst/>
                        <a:latin typeface="Times New Roman" panose="02020603050405020304" pitchFamily="18" charset="0"/>
                        <a:ea typeface="Times New Roman" panose="02020603050405020304" pitchFamily="18" charset="0"/>
                      </a:endParaRPr>
                    </a:p>
                  </a:txBody>
                  <a:tcPr marL="62039" marR="62039" marT="0" marB="0">
                    <a:solidFill>
                      <a:srgbClr val="00B0F0"/>
                    </a:solidFill>
                  </a:tcPr>
                </a:tc>
              </a:tr>
            </a:tbl>
          </a:graphicData>
        </a:graphic>
      </p:graphicFrame>
    </p:spTree>
    <p:extLst>
      <p:ext uri="{BB962C8B-B14F-4D97-AF65-F5344CB8AC3E}">
        <p14:creationId xmlns:p14="http://schemas.microsoft.com/office/powerpoint/2010/main" val="29422586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286000"/>
            <a:ext cx="7543800" cy="1295400"/>
          </a:xfrm>
        </p:spPr>
        <p:txBody>
          <a:bodyPr/>
          <a:lstStyle/>
          <a:p>
            <a:pPr algn="ctr"/>
            <a:r>
              <a:rPr lang="en-US" dirty="0" err="1" smtClean="0"/>
              <a:t>TRÂN</a:t>
            </a:r>
            <a:r>
              <a:rPr lang="en-US" dirty="0" smtClean="0"/>
              <a:t> </a:t>
            </a:r>
            <a:r>
              <a:rPr lang="en-US" dirty="0" err="1" smtClean="0"/>
              <a:t>TRỌNG</a:t>
            </a:r>
            <a:r>
              <a:rPr lang="en-US" dirty="0" smtClean="0"/>
              <a:t> </a:t>
            </a:r>
            <a:r>
              <a:rPr lang="en-US" dirty="0" err="1" smtClean="0"/>
              <a:t>CẢM</a:t>
            </a:r>
            <a:r>
              <a:rPr lang="en-US" dirty="0" smtClean="0"/>
              <a:t> </a:t>
            </a:r>
            <a:r>
              <a:rPr lang="en-US" dirty="0" err="1" smtClean="0"/>
              <a:t>ƠN</a:t>
            </a:r>
            <a:endParaRPr lang="en-US" dirty="0"/>
          </a:p>
        </p:txBody>
      </p:sp>
    </p:spTree>
    <p:extLst>
      <p:ext uri="{BB962C8B-B14F-4D97-AF65-F5344CB8AC3E}">
        <p14:creationId xmlns:p14="http://schemas.microsoft.com/office/powerpoint/2010/main" val="1912633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II. Những điểm còn hạn </a:t>
            </a:r>
            <a:r>
              <a:rPr lang="vi-VN" smtClean="0"/>
              <a:t>chế</a:t>
            </a:r>
            <a:endParaRPr lang="en-US"/>
          </a:p>
        </p:txBody>
      </p:sp>
      <p:sp>
        <p:nvSpPr>
          <p:cNvPr id="3" name="Content Placeholder 2"/>
          <p:cNvSpPr>
            <a:spLocks noGrp="1"/>
          </p:cNvSpPr>
          <p:nvPr>
            <p:ph idx="1"/>
          </p:nvPr>
        </p:nvSpPr>
        <p:spPr/>
        <p:txBody>
          <a:bodyPr/>
          <a:lstStyle/>
          <a:p>
            <a:r>
              <a:rPr lang="en-US" dirty="0" smtClean="0">
                <a:solidFill>
                  <a:schemeClr val="tx1"/>
                </a:solidFill>
                <a:latin typeface="+mn-lt"/>
                <a:ea typeface="+mn-ea"/>
                <a:cs typeface="+mn-cs"/>
              </a:rPr>
              <a:t>N</a:t>
            </a:r>
            <a:r>
              <a:rPr lang="vi-VN" dirty="0" smtClean="0">
                <a:solidFill>
                  <a:schemeClr val="tx1"/>
                </a:solidFill>
                <a:latin typeface="+mn-lt"/>
                <a:ea typeface="+mn-ea"/>
                <a:cs typeface="+mn-cs"/>
              </a:rPr>
              <a:t>hận </a:t>
            </a:r>
            <a:r>
              <a:rPr lang="vi-VN" dirty="0">
                <a:solidFill>
                  <a:schemeClr val="tx1"/>
                </a:solidFill>
                <a:latin typeface="+mn-lt"/>
                <a:ea typeface="+mn-ea"/>
                <a:cs typeface="+mn-cs"/>
              </a:rPr>
              <a:t>thức </a:t>
            </a:r>
            <a:r>
              <a:rPr lang="en-US" dirty="0" err="1" smtClean="0">
                <a:solidFill>
                  <a:schemeClr val="tx1"/>
                </a:solidFill>
                <a:latin typeface="+mn-lt"/>
                <a:ea typeface="+mn-ea"/>
                <a:cs typeface="+mn-cs"/>
              </a:rPr>
              <a:t>chưa</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đầy</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đủ</a:t>
            </a:r>
            <a:r>
              <a:rPr lang="en-US" dirty="0" smtClean="0">
                <a:solidFill>
                  <a:schemeClr val="tx1"/>
                </a:solidFill>
                <a:latin typeface="+mn-lt"/>
                <a:ea typeface="+mn-ea"/>
                <a:cs typeface="+mn-cs"/>
              </a:rPr>
              <a:t> </a:t>
            </a:r>
            <a:r>
              <a:rPr lang="vi-VN" dirty="0" smtClean="0">
                <a:solidFill>
                  <a:schemeClr val="tx1"/>
                </a:solidFill>
                <a:latin typeface="+mn-lt"/>
                <a:ea typeface="+mn-ea"/>
                <a:cs typeface="+mn-cs"/>
              </a:rPr>
              <a:t>về </a:t>
            </a:r>
            <a:r>
              <a:rPr lang="vi-VN" dirty="0">
                <a:solidFill>
                  <a:schemeClr val="tx1"/>
                </a:solidFill>
                <a:latin typeface="+mn-lt"/>
                <a:ea typeface="+mn-ea"/>
                <a:cs typeface="+mn-cs"/>
              </a:rPr>
              <a:t>vai trò của nghiên cứu khoa </a:t>
            </a:r>
            <a:r>
              <a:rPr lang="vi-VN" dirty="0" smtClean="0">
                <a:solidFill>
                  <a:schemeClr val="tx1"/>
                </a:solidFill>
                <a:latin typeface="+mn-lt"/>
                <a:ea typeface="+mn-ea"/>
                <a:cs typeface="+mn-cs"/>
              </a:rPr>
              <a:t>học</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dẫn</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tới</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đầu</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tư</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chưa</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thỏa</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đáng</a:t>
            </a:r>
            <a:r>
              <a:rPr lang="en-US" dirty="0" smtClean="0"/>
              <a:t>, </a:t>
            </a:r>
            <a:r>
              <a:rPr lang="en-US" dirty="0" err="1" smtClean="0"/>
              <a:t>chưa</a:t>
            </a:r>
            <a:r>
              <a:rPr lang="en-US" dirty="0" smtClean="0"/>
              <a:t> </a:t>
            </a:r>
            <a:r>
              <a:rPr lang="en-US" dirty="0" err="1" smtClean="0"/>
              <a:t>hiệu</a:t>
            </a:r>
            <a:r>
              <a:rPr lang="en-US" dirty="0" smtClean="0"/>
              <a:t> </a:t>
            </a:r>
            <a:r>
              <a:rPr lang="en-US" dirty="0" err="1" smtClean="0"/>
              <a:t>quả</a:t>
            </a:r>
            <a:r>
              <a:rPr lang="en-US" dirty="0" smtClean="0"/>
              <a:t>.</a:t>
            </a:r>
            <a:endParaRPr lang="en-US" dirty="0" smtClean="0">
              <a:solidFill>
                <a:schemeClr val="tx1"/>
              </a:solidFill>
              <a:latin typeface="+mn-lt"/>
              <a:ea typeface="+mn-ea"/>
              <a:cs typeface="+mn-cs"/>
            </a:endParaRPr>
          </a:p>
          <a:p>
            <a:r>
              <a:rPr lang="en-US" dirty="0" smtClean="0"/>
              <a:t>Công </a:t>
            </a:r>
            <a:r>
              <a:rPr lang="en-US" dirty="0" err="1" smtClean="0"/>
              <a:t>tác</a:t>
            </a:r>
            <a:r>
              <a:rPr lang="en-US" dirty="0" smtClean="0"/>
              <a:t> </a:t>
            </a:r>
            <a:r>
              <a:rPr lang="en-US" dirty="0" err="1" smtClean="0"/>
              <a:t>tổ</a:t>
            </a:r>
            <a:r>
              <a:rPr lang="en-US" dirty="0" smtClean="0"/>
              <a:t> </a:t>
            </a:r>
            <a:r>
              <a:rPr lang="en-US" dirty="0" err="1" smtClean="0"/>
              <a:t>chức</a:t>
            </a:r>
            <a:r>
              <a:rPr lang="en-US" dirty="0" smtClean="0"/>
              <a:t>: </a:t>
            </a:r>
            <a:r>
              <a:rPr lang="en-US" dirty="0" err="1" smtClean="0"/>
              <a:t>việc</a:t>
            </a:r>
            <a:r>
              <a:rPr lang="en-US" dirty="0" smtClean="0"/>
              <a:t> </a:t>
            </a:r>
            <a:r>
              <a:rPr lang="en-US" dirty="0" err="1" smtClean="0"/>
              <a:t>triển</a:t>
            </a:r>
            <a:r>
              <a:rPr lang="en-US" dirty="0" smtClean="0"/>
              <a:t> </a:t>
            </a:r>
            <a:r>
              <a:rPr lang="en-US" dirty="0" err="1" smtClean="0"/>
              <a:t>khai</a:t>
            </a:r>
            <a:r>
              <a:rPr lang="en-US" dirty="0" smtClean="0"/>
              <a:t>, </a:t>
            </a:r>
            <a:r>
              <a:rPr lang="en-US" dirty="0" err="1" smtClean="0"/>
              <a:t>hỗ</a:t>
            </a:r>
            <a:r>
              <a:rPr lang="en-US" dirty="0" smtClean="0"/>
              <a:t> </a:t>
            </a:r>
            <a:r>
              <a:rPr lang="en-US" dirty="0" err="1" smtClean="0"/>
              <a:t>trợ</a:t>
            </a:r>
            <a:r>
              <a:rPr lang="en-US" dirty="0" smtClean="0"/>
              <a:t> </a:t>
            </a:r>
            <a:r>
              <a:rPr lang="en-US" dirty="0" err="1" smtClean="0"/>
              <a:t>chưa</a:t>
            </a:r>
            <a:r>
              <a:rPr lang="en-US" dirty="0" smtClean="0"/>
              <a:t> </a:t>
            </a:r>
            <a:r>
              <a:rPr lang="en-US" dirty="0" err="1" smtClean="0"/>
              <a:t>đáp</a:t>
            </a:r>
            <a:r>
              <a:rPr lang="en-US" dirty="0" smtClean="0"/>
              <a:t> </a:t>
            </a:r>
            <a:r>
              <a:rPr lang="en-US" dirty="0" err="1" smtClean="0"/>
              <a:t>ứng</a:t>
            </a:r>
            <a:r>
              <a:rPr lang="en-US" dirty="0" smtClean="0"/>
              <a:t> </a:t>
            </a:r>
            <a:r>
              <a:rPr lang="en-US" dirty="0" err="1" smtClean="0"/>
              <a:t>yêu</a:t>
            </a:r>
            <a:r>
              <a:rPr lang="en-US" dirty="0" smtClean="0"/>
              <a:t> </a:t>
            </a:r>
            <a:r>
              <a:rPr lang="en-US" dirty="0" err="1" smtClean="0"/>
              <a:t>cầu</a:t>
            </a:r>
            <a:r>
              <a:rPr lang="en-US" dirty="0" smtClean="0"/>
              <a:t>; </a:t>
            </a:r>
            <a:r>
              <a:rPr lang="en-US" dirty="0" err="1" smtClean="0"/>
              <a:t>công</a:t>
            </a:r>
            <a:r>
              <a:rPr lang="en-US" dirty="0" smtClean="0"/>
              <a:t> </a:t>
            </a:r>
            <a:r>
              <a:rPr lang="en-US" dirty="0" err="1" smtClean="0"/>
              <a:t>tác</a:t>
            </a:r>
            <a:r>
              <a:rPr lang="en-US" dirty="0" smtClean="0"/>
              <a:t> </a:t>
            </a:r>
            <a:r>
              <a:rPr lang="en-US" dirty="0" err="1" smtClean="0"/>
              <a:t>hướng</a:t>
            </a:r>
            <a:r>
              <a:rPr lang="en-US" dirty="0" smtClean="0"/>
              <a:t> </a:t>
            </a:r>
            <a:r>
              <a:rPr lang="en-US" dirty="0" err="1" smtClean="0"/>
              <a:t>dẫn</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dự</a:t>
            </a:r>
            <a:r>
              <a:rPr lang="en-US" dirty="0" smtClean="0"/>
              <a:t> án </a:t>
            </a:r>
            <a:r>
              <a:rPr lang="en-US" dirty="0" err="1" smtClean="0"/>
              <a:t>còn</a:t>
            </a:r>
            <a:r>
              <a:rPr lang="en-US" dirty="0" smtClean="0"/>
              <a:t> </a:t>
            </a:r>
            <a:r>
              <a:rPr lang="en-US" dirty="0" err="1" smtClean="0"/>
              <a:t>hạn</a:t>
            </a:r>
            <a:r>
              <a:rPr lang="en-US" dirty="0" smtClean="0"/>
              <a:t> </a:t>
            </a:r>
            <a:r>
              <a:rPr lang="en-US" dirty="0" err="1" smtClean="0"/>
              <a:t>chế</a:t>
            </a:r>
            <a:r>
              <a:rPr lang="en-US" dirty="0" smtClean="0"/>
              <a:t>.</a:t>
            </a:r>
          </a:p>
          <a:p>
            <a:r>
              <a:rPr lang="en-US" dirty="0" err="1" smtClean="0"/>
              <a:t>Nội</a:t>
            </a:r>
            <a:r>
              <a:rPr lang="en-US" dirty="0" smtClean="0"/>
              <a:t> dung </a:t>
            </a:r>
            <a:r>
              <a:rPr lang="en-US" dirty="0" err="1" smtClean="0"/>
              <a:t>các</a:t>
            </a:r>
            <a:r>
              <a:rPr lang="en-US" dirty="0" smtClean="0"/>
              <a:t> </a:t>
            </a:r>
            <a:r>
              <a:rPr lang="en-US" dirty="0" err="1" smtClean="0"/>
              <a:t>dự</a:t>
            </a:r>
            <a:r>
              <a:rPr lang="en-US" dirty="0" smtClean="0"/>
              <a:t> án </a:t>
            </a:r>
            <a:r>
              <a:rPr lang="en-US" dirty="0" err="1" smtClean="0"/>
              <a:t>chưa</a:t>
            </a:r>
            <a:r>
              <a:rPr lang="en-US" dirty="0" smtClean="0"/>
              <a:t> </a:t>
            </a:r>
            <a:r>
              <a:rPr lang="en-US" dirty="0" err="1" smtClean="0"/>
              <a:t>đáp</a:t>
            </a:r>
            <a:r>
              <a:rPr lang="en-US" dirty="0" smtClean="0"/>
              <a:t> </a:t>
            </a:r>
            <a:r>
              <a:rPr lang="en-US" dirty="0" err="1" smtClean="0"/>
              <a:t>ứng</a:t>
            </a:r>
            <a:r>
              <a:rPr lang="en-US" dirty="0" smtClean="0"/>
              <a:t> </a:t>
            </a:r>
            <a:r>
              <a:rPr lang="en-US" dirty="0" err="1" smtClean="0"/>
              <a:t>yêu</a:t>
            </a:r>
            <a:r>
              <a:rPr lang="en-US" dirty="0" smtClean="0"/>
              <a:t> </a:t>
            </a:r>
            <a:r>
              <a:rPr lang="en-US" dirty="0" err="1" smtClean="0"/>
              <a:t>cầu</a:t>
            </a:r>
            <a:r>
              <a:rPr lang="en-US" dirty="0" smtClean="0"/>
              <a:t> cao </a:t>
            </a:r>
            <a:r>
              <a:rPr lang="en-US" dirty="0" err="1" smtClean="0"/>
              <a:t>về</a:t>
            </a:r>
            <a:r>
              <a:rPr lang="en-US" dirty="0" smtClean="0"/>
              <a:t> </a:t>
            </a:r>
            <a:r>
              <a:rPr lang="en-US" dirty="0" err="1" smtClean="0"/>
              <a:t>khoa</a:t>
            </a:r>
            <a:r>
              <a:rPr lang="en-US" dirty="0" smtClean="0"/>
              <a:t> học: </a:t>
            </a:r>
            <a:r>
              <a:rPr lang="en-US" dirty="0" err="1" smtClean="0"/>
              <a:t>tổng</a:t>
            </a:r>
            <a:r>
              <a:rPr lang="en-US" dirty="0" smtClean="0"/>
              <a:t> </a:t>
            </a:r>
            <a:r>
              <a:rPr lang="en-US" dirty="0" err="1" smtClean="0"/>
              <a:t>quan</a:t>
            </a:r>
            <a:r>
              <a:rPr lang="en-US" dirty="0" smtClean="0"/>
              <a:t>, </a:t>
            </a:r>
            <a:r>
              <a:rPr lang="en-US" dirty="0" err="1" smtClean="0"/>
              <a:t>vấn</a:t>
            </a:r>
            <a:r>
              <a:rPr lang="en-US" dirty="0" smtClean="0"/>
              <a:t> </a:t>
            </a:r>
            <a:r>
              <a:rPr lang="en-US" dirty="0" err="1" smtClean="0"/>
              <a:t>đề</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kế</a:t>
            </a:r>
            <a:r>
              <a:rPr lang="en-US" dirty="0" smtClean="0"/>
              <a:t> </a:t>
            </a:r>
            <a:r>
              <a:rPr lang="en-US" dirty="0" err="1" smtClean="0"/>
              <a:t>hoạch</a:t>
            </a:r>
            <a:r>
              <a:rPr lang="en-US" dirty="0" smtClean="0"/>
              <a:t> </a:t>
            </a:r>
            <a:r>
              <a:rPr lang="en-US" dirty="0" err="1" smtClean="0"/>
              <a:t>và</a:t>
            </a:r>
            <a:r>
              <a:rPr lang="en-US" dirty="0" smtClean="0"/>
              <a:t> </a:t>
            </a:r>
            <a:r>
              <a:rPr lang="en-US" dirty="0" err="1" smtClean="0"/>
              <a:t>phương</a:t>
            </a:r>
            <a:r>
              <a:rPr lang="en-US" dirty="0" smtClean="0"/>
              <a:t> </a:t>
            </a:r>
            <a:r>
              <a:rPr lang="en-US" dirty="0" err="1" smtClean="0"/>
              <a:t>pháp</a:t>
            </a:r>
            <a:r>
              <a:rPr lang="en-US" dirty="0" smtClean="0"/>
              <a:t>, </a:t>
            </a:r>
            <a:r>
              <a:rPr lang="en-US" dirty="0" err="1" smtClean="0"/>
              <a:t>kết</a:t>
            </a:r>
            <a:r>
              <a:rPr lang="en-US" dirty="0" smtClean="0"/>
              <a:t> </a:t>
            </a:r>
            <a:r>
              <a:rPr lang="en-US" dirty="0" err="1" smtClean="0"/>
              <a:t>quả</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15962"/>
          </a:xfrm>
        </p:spPr>
        <p:txBody>
          <a:bodyPr/>
          <a:lstStyle/>
          <a:p>
            <a:r>
              <a:rPr lang="vi-VN"/>
              <a:t>III. Một số nguyên </a:t>
            </a:r>
            <a:r>
              <a:rPr lang="vi-VN" smtClean="0"/>
              <a:t>nhân</a:t>
            </a:r>
            <a:endParaRPr lang="en-US"/>
          </a:p>
        </p:txBody>
      </p:sp>
      <p:sp>
        <p:nvSpPr>
          <p:cNvPr id="3" name="Content Placeholder 2"/>
          <p:cNvSpPr>
            <a:spLocks noGrp="1"/>
          </p:cNvSpPr>
          <p:nvPr>
            <p:ph idx="1"/>
          </p:nvPr>
        </p:nvSpPr>
        <p:spPr>
          <a:xfrm>
            <a:off x="457200" y="914400"/>
            <a:ext cx="8229600" cy="5638800"/>
          </a:xfrm>
        </p:spPr>
        <p:txBody>
          <a:bodyPr/>
          <a:lstStyle/>
          <a:p>
            <a:r>
              <a:rPr lang="en-US" dirty="0" err="1" smtClean="0"/>
              <a:t>Việc</a:t>
            </a:r>
            <a:r>
              <a:rPr lang="en-US" dirty="0" smtClean="0"/>
              <a:t> </a:t>
            </a:r>
            <a:r>
              <a:rPr lang="en-US" dirty="0" err="1" smtClean="0"/>
              <a:t>triển</a:t>
            </a:r>
            <a:r>
              <a:rPr lang="en-US" dirty="0" smtClean="0"/>
              <a:t> </a:t>
            </a:r>
            <a:r>
              <a:rPr lang="en-US" dirty="0" err="1" smtClean="0"/>
              <a:t>khai</a:t>
            </a:r>
            <a:r>
              <a:rPr lang="en-US" dirty="0" smtClean="0"/>
              <a:t> </a:t>
            </a:r>
            <a:r>
              <a:rPr lang="en-US" dirty="0" err="1" smtClean="0"/>
              <a:t>còn</a:t>
            </a:r>
            <a:r>
              <a:rPr lang="en-US" dirty="0" smtClean="0"/>
              <a:t> </a:t>
            </a:r>
            <a:r>
              <a:rPr lang="en-US" dirty="0" err="1" smtClean="0"/>
              <a:t>mang</a:t>
            </a:r>
            <a:r>
              <a:rPr lang="en-US" dirty="0" smtClean="0"/>
              <a:t> </a:t>
            </a:r>
            <a:r>
              <a:rPr lang="en-US" dirty="0" err="1" smtClean="0"/>
              <a:t>tính</a:t>
            </a:r>
            <a:r>
              <a:rPr lang="en-US" dirty="0" smtClean="0"/>
              <a:t> phong </a:t>
            </a:r>
            <a:r>
              <a:rPr lang="en-US" dirty="0" err="1" smtClean="0"/>
              <a:t>trào</a:t>
            </a:r>
            <a:r>
              <a:rPr lang="en-US" dirty="0" smtClean="0"/>
              <a:t>, </a:t>
            </a:r>
            <a:r>
              <a:rPr lang="en-US" dirty="0" err="1" smtClean="0"/>
              <a:t>kế</a:t>
            </a:r>
            <a:r>
              <a:rPr lang="en-US" dirty="0" smtClean="0"/>
              <a:t> </a:t>
            </a:r>
            <a:r>
              <a:rPr lang="en-US" dirty="0" err="1" smtClean="0"/>
              <a:t>hoạch</a:t>
            </a:r>
            <a:r>
              <a:rPr lang="en-US" dirty="0" smtClean="0"/>
              <a:t> </a:t>
            </a:r>
            <a:r>
              <a:rPr lang="en-US" dirty="0" err="1" smtClean="0"/>
              <a:t>hành</a:t>
            </a:r>
            <a:r>
              <a:rPr lang="en-US" dirty="0" smtClean="0"/>
              <a:t> </a:t>
            </a:r>
            <a:r>
              <a:rPr lang="en-US" dirty="0" err="1" smtClean="0"/>
              <a:t>động</a:t>
            </a:r>
            <a:r>
              <a:rPr lang="en-US" dirty="0" smtClean="0"/>
              <a:t> </a:t>
            </a:r>
            <a:r>
              <a:rPr lang="en-US" dirty="0" err="1" smtClean="0"/>
              <a:t>chưa</a:t>
            </a:r>
            <a:r>
              <a:rPr lang="en-US" dirty="0" smtClean="0"/>
              <a:t> </a:t>
            </a:r>
            <a:r>
              <a:rPr lang="en-US" dirty="0" err="1" smtClean="0"/>
              <a:t>cụ</a:t>
            </a:r>
            <a:r>
              <a:rPr lang="en-US" dirty="0" smtClean="0"/>
              <a:t> </a:t>
            </a:r>
            <a:r>
              <a:rPr lang="en-US" dirty="0" err="1" smtClean="0"/>
              <a:t>thể</a:t>
            </a:r>
            <a:r>
              <a:rPr lang="en-US" dirty="0" smtClean="0"/>
              <a:t>, </a:t>
            </a:r>
            <a:r>
              <a:rPr lang="en-US" dirty="0" err="1" smtClean="0"/>
              <a:t>thiết</a:t>
            </a:r>
            <a:r>
              <a:rPr lang="en-US" dirty="0" smtClean="0"/>
              <a:t> </a:t>
            </a:r>
            <a:r>
              <a:rPr lang="en-US" dirty="0" err="1" smtClean="0"/>
              <a:t>thực</a:t>
            </a:r>
            <a:r>
              <a:rPr lang="en-US" dirty="0" smtClean="0"/>
              <a:t>.</a:t>
            </a:r>
          </a:p>
          <a:p>
            <a:r>
              <a:rPr lang="en-US" dirty="0" err="1" smtClean="0"/>
              <a:t>Chưa</a:t>
            </a:r>
            <a:r>
              <a:rPr lang="en-US" dirty="0" smtClean="0"/>
              <a:t> </a:t>
            </a:r>
            <a:r>
              <a:rPr lang="en-US" dirty="0" err="1" smtClean="0"/>
              <a:t>tạo</a:t>
            </a:r>
            <a:r>
              <a:rPr lang="en-US" dirty="0" smtClean="0"/>
              <a:t> </a:t>
            </a:r>
            <a:r>
              <a:rPr lang="en-US" dirty="0" err="1" smtClean="0"/>
              <a:t>được</a:t>
            </a:r>
            <a:r>
              <a:rPr lang="en-US" dirty="0" smtClean="0"/>
              <a:t> </a:t>
            </a:r>
            <a:r>
              <a:rPr lang="en-US" dirty="0" err="1" smtClean="0"/>
              <a:t>động</a:t>
            </a:r>
            <a:r>
              <a:rPr lang="en-US" dirty="0" smtClean="0"/>
              <a:t> </a:t>
            </a:r>
            <a:r>
              <a:rPr lang="en-US" dirty="0" err="1" smtClean="0"/>
              <a:t>lực</a:t>
            </a:r>
            <a:r>
              <a:rPr lang="en-US" dirty="0" smtClean="0"/>
              <a:t> </a:t>
            </a:r>
            <a:r>
              <a:rPr lang="en-US" dirty="0" err="1" smtClean="0"/>
              <a:t>bên</a:t>
            </a:r>
            <a:r>
              <a:rPr lang="en-US" dirty="0" smtClean="0"/>
              <a:t> </a:t>
            </a:r>
            <a:r>
              <a:rPr lang="en-US" dirty="0" err="1" smtClean="0"/>
              <a:t>trong</a:t>
            </a:r>
            <a:r>
              <a:rPr lang="en-US" dirty="0" smtClean="0"/>
              <a:t> </a:t>
            </a:r>
            <a:r>
              <a:rPr lang="en-US" dirty="0" err="1" smtClean="0"/>
              <a:t>cho</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khoa</a:t>
            </a:r>
            <a:r>
              <a:rPr lang="en-US" dirty="0" smtClean="0"/>
              <a:t> học </a:t>
            </a:r>
            <a:r>
              <a:rPr lang="en-US" dirty="0" err="1" smtClean="0"/>
              <a:t>của</a:t>
            </a:r>
            <a:r>
              <a:rPr lang="en-US" dirty="0" smtClean="0"/>
              <a:t> học </a:t>
            </a:r>
            <a:r>
              <a:rPr lang="en-US" dirty="0" err="1" smtClean="0"/>
              <a:t>sinh</a:t>
            </a:r>
            <a:r>
              <a:rPr lang="en-US" dirty="0" smtClean="0"/>
              <a:t>.</a:t>
            </a:r>
          </a:p>
          <a:p>
            <a:r>
              <a:rPr lang="en-US" dirty="0" err="1" smtClean="0"/>
              <a:t>Năng</a:t>
            </a:r>
            <a:r>
              <a:rPr lang="en-US" dirty="0" smtClean="0"/>
              <a:t> </a:t>
            </a:r>
            <a:r>
              <a:rPr lang="en-US" dirty="0" err="1" smtClean="0"/>
              <a:t>lực</a:t>
            </a:r>
            <a:r>
              <a:rPr lang="en-US" dirty="0" smtClean="0"/>
              <a:t> </a:t>
            </a:r>
            <a:r>
              <a:rPr lang="en-US" dirty="0" err="1" smtClean="0"/>
              <a:t>và</a:t>
            </a:r>
            <a:r>
              <a:rPr lang="en-US" dirty="0" smtClean="0"/>
              <a:t> </a:t>
            </a:r>
            <a:r>
              <a:rPr lang="en-US" dirty="0" err="1" smtClean="0"/>
              <a:t>phương</a:t>
            </a:r>
            <a:r>
              <a:rPr lang="en-US" dirty="0" smtClean="0"/>
              <a:t> </a:t>
            </a:r>
            <a:r>
              <a:rPr lang="en-US" dirty="0" err="1" smtClean="0"/>
              <a:t>pháp</a:t>
            </a:r>
            <a:r>
              <a:rPr lang="en-US" dirty="0" smtClean="0"/>
              <a:t> </a:t>
            </a:r>
            <a:r>
              <a:rPr lang="en-US" dirty="0" err="1" smtClean="0"/>
              <a:t>hướng</a:t>
            </a:r>
            <a:r>
              <a:rPr lang="en-US" dirty="0" smtClean="0"/>
              <a:t> </a:t>
            </a:r>
            <a:r>
              <a:rPr lang="en-US" dirty="0" err="1" smtClean="0"/>
              <a:t>dẫn</a:t>
            </a:r>
            <a:r>
              <a:rPr lang="en-US" dirty="0" smtClean="0"/>
              <a:t> học </a:t>
            </a:r>
            <a:r>
              <a:rPr lang="en-US" dirty="0" err="1" smtClean="0"/>
              <a:t>sinh</a:t>
            </a:r>
            <a:r>
              <a:rPr lang="en-US" dirty="0" smtClean="0"/>
              <a:t> </a:t>
            </a:r>
            <a:r>
              <a:rPr lang="en-US" dirty="0" err="1" smtClean="0"/>
              <a:t>NCKH</a:t>
            </a:r>
            <a:r>
              <a:rPr lang="en-US" dirty="0" smtClean="0"/>
              <a:t> </a:t>
            </a:r>
            <a:r>
              <a:rPr lang="en-US" dirty="0" err="1" smtClean="0"/>
              <a:t>của</a:t>
            </a:r>
            <a:r>
              <a:rPr lang="en-US" dirty="0" smtClean="0"/>
              <a:t> giáo </a:t>
            </a:r>
            <a:r>
              <a:rPr lang="en-US" dirty="0" err="1" smtClean="0"/>
              <a:t>viên</a:t>
            </a:r>
            <a:r>
              <a:rPr lang="en-US" dirty="0" smtClean="0"/>
              <a:t> </a:t>
            </a:r>
            <a:r>
              <a:rPr lang="en-US" dirty="0" err="1" smtClean="0"/>
              <a:t>còn</a:t>
            </a:r>
            <a:r>
              <a:rPr lang="en-US" dirty="0" smtClean="0"/>
              <a:t> </a:t>
            </a:r>
            <a:r>
              <a:rPr lang="en-US" dirty="0" err="1" smtClean="0"/>
              <a:t>hạn</a:t>
            </a:r>
            <a:r>
              <a:rPr lang="en-US" dirty="0" smtClean="0"/>
              <a:t> </a:t>
            </a:r>
            <a:r>
              <a:rPr lang="en-US" dirty="0" err="1" smtClean="0"/>
              <a:t>chế</a:t>
            </a:r>
            <a:r>
              <a:rPr lang="en-US" dirty="0" smtClean="0"/>
              <a:t>.</a:t>
            </a:r>
          </a:p>
          <a:p>
            <a:r>
              <a:rPr lang="en-US" dirty="0" err="1" smtClean="0"/>
              <a:t>Khả</a:t>
            </a:r>
            <a:r>
              <a:rPr lang="en-US" dirty="0" smtClean="0"/>
              <a:t> </a:t>
            </a:r>
            <a:r>
              <a:rPr lang="en-US" dirty="0" err="1" smtClean="0"/>
              <a:t>năng</a:t>
            </a:r>
            <a:r>
              <a:rPr lang="en-US" dirty="0" smtClean="0"/>
              <a:t> </a:t>
            </a:r>
            <a:r>
              <a:rPr lang="en-US" dirty="0" err="1" smtClean="0"/>
              <a:t>tìm</a:t>
            </a:r>
            <a:r>
              <a:rPr lang="en-US" dirty="0" smtClean="0"/>
              <a:t> </a:t>
            </a:r>
            <a:r>
              <a:rPr lang="en-US" dirty="0" err="1" smtClean="0"/>
              <a:t>tòi</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của</a:t>
            </a:r>
            <a:r>
              <a:rPr lang="en-US" dirty="0" smtClean="0"/>
              <a:t> </a:t>
            </a:r>
            <a:r>
              <a:rPr lang="en-US" dirty="0" err="1" smtClean="0"/>
              <a:t>GV</a:t>
            </a:r>
            <a:r>
              <a:rPr lang="en-US" dirty="0" smtClean="0"/>
              <a:t>, HS </a:t>
            </a:r>
            <a:r>
              <a:rPr lang="en-US" dirty="0" err="1" smtClean="0"/>
              <a:t>còn</a:t>
            </a:r>
            <a:r>
              <a:rPr lang="en-US" dirty="0" smtClean="0"/>
              <a:t> </a:t>
            </a:r>
            <a:r>
              <a:rPr lang="en-US" dirty="0" err="1" smtClean="0"/>
              <a:t>hạn</a:t>
            </a:r>
            <a:r>
              <a:rPr lang="en-US" dirty="0" smtClean="0"/>
              <a:t> </a:t>
            </a:r>
            <a:r>
              <a:rPr lang="en-US" dirty="0" err="1" smtClean="0"/>
              <a:t>chế</a:t>
            </a:r>
            <a:r>
              <a:rPr lang="en-US" dirty="0" smtClean="0"/>
              <a:t>, </a:t>
            </a:r>
            <a:r>
              <a:rPr lang="en-US" dirty="0" err="1" smtClean="0"/>
              <a:t>nhất</a:t>
            </a:r>
            <a:r>
              <a:rPr lang="en-US" dirty="0" smtClean="0"/>
              <a:t> </a:t>
            </a:r>
            <a:r>
              <a:rPr lang="en-US" dirty="0" err="1" smtClean="0"/>
              <a:t>là</a:t>
            </a:r>
            <a:r>
              <a:rPr lang="en-US" dirty="0" smtClean="0"/>
              <a:t> </a:t>
            </a:r>
            <a:r>
              <a:rPr lang="en-US" dirty="0" err="1" smtClean="0"/>
              <a:t>bằng</a:t>
            </a:r>
            <a:r>
              <a:rPr lang="en-US" dirty="0" smtClean="0"/>
              <a:t> </a:t>
            </a:r>
            <a:r>
              <a:rPr lang="en-US" dirty="0" err="1" smtClean="0"/>
              <a:t>tiếng</a:t>
            </a:r>
            <a:r>
              <a:rPr lang="en-US" dirty="0" smtClean="0"/>
              <a:t> Anh.</a:t>
            </a:r>
          </a:p>
          <a:p>
            <a:r>
              <a:rPr lang="en-US" dirty="0" err="1" smtClean="0"/>
              <a:t>Điều</a:t>
            </a:r>
            <a:r>
              <a:rPr lang="en-US" dirty="0" smtClean="0"/>
              <a:t> </a:t>
            </a:r>
            <a:r>
              <a:rPr lang="en-US" dirty="0" err="1" smtClean="0"/>
              <a:t>kiện</a:t>
            </a:r>
            <a:r>
              <a:rPr lang="en-US" dirty="0" smtClean="0"/>
              <a:t> </a:t>
            </a:r>
            <a:r>
              <a:rPr lang="en-US" dirty="0" err="1" smtClean="0"/>
              <a:t>về</a:t>
            </a:r>
            <a:r>
              <a:rPr lang="en-US" dirty="0" smtClean="0"/>
              <a:t> </a:t>
            </a:r>
            <a:r>
              <a:rPr lang="en-US" dirty="0" err="1" smtClean="0"/>
              <a:t>KP</a:t>
            </a:r>
            <a:r>
              <a:rPr lang="en-US" dirty="0" smtClean="0"/>
              <a:t>, </a:t>
            </a:r>
            <a:r>
              <a:rPr lang="en-US" dirty="0" err="1" smtClean="0"/>
              <a:t>CSVC</a:t>
            </a:r>
            <a:r>
              <a:rPr lang="en-US" dirty="0" smtClean="0"/>
              <a:t>… </a:t>
            </a:r>
            <a:r>
              <a:rPr lang="en-US" dirty="0" err="1" smtClean="0"/>
              <a:t>còn</a:t>
            </a:r>
            <a:r>
              <a:rPr lang="en-US" dirty="0" smtClean="0"/>
              <a:t> </a:t>
            </a:r>
            <a:r>
              <a:rPr lang="en-US" dirty="0" err="1" smtClean="0"/>
              <a:t>hạn</a:t>
            </a:r>
            <a:r>
              <a:rPr lang="en-US" dirty="0" smtClean="0"/>
              <a:t> </a:t>
            </a:r>
            <a:r>
              <a:rPr lang="en-US" dirty="0" err="1" smtClean="0"/>
              <a:t>chế</a:t>
            </a:r>
            <a:r>
              <a:rPr lang="en-US" dirty="0" smtClean="0"/>
              <a:t>.</a:t>
            </a:r>
          </a:p>
          <a:p>
            <a:r>
              <a:rPr lang="en-US" dirty="0" err="1" smtClean="0"/>
              <a:t>Sự</a:t>
            </a:r>
            <a:r>
              <a:rPr lang="en-US" dirty="0" smtClean="0"/>
              <a:t> </a:t>
            </a:r>
            <a:r>
              <a:rPr lang="en-US" dirty="0" err="1" smtClean="0"/>
              <a:t>gắn</a:t>
            </a:r>
            <a:r>
              <a:rPr lang="en-US" dirty="0" smtClean="0"/>
              <a:t> </a:t>
            </a:r>
            <a:r>
              <a:rPr lang="en-US" dirty="0" err="1" smtClean="0"/>
              <a:t>kết</a:t>
            </a:r>
            <a:r>
              <a:rPr lang="en-US" dirty="0" smtClean="0"/>
              <a:t> PT </a:t>
            </a:r>
            <a:r>
              <a:rPr lang="en-US" dirty="0" err="1" smtClean="0"/>
              <a:t>với</a:t>
            </a:r>
            <a:r>
              <a:rPr lang="en-US" dirty="0" smtClean="0"/>
              <a:t> </a:t>
            </a:r>
            <a:r>
              <a:rPr lang="en-US" dirty="0" err="1" smtClean="0"/>
              <a:t>ĐH</a:t>
            </a:r>
            <a:r>
              <a:rPr lang="en-US" dirty="0" smtClean="0"/>
              <a:t> </a:t>
            </a:r>
            <a:r>
              <a:rPr lang="en-US" dirty="0" err="1" smtClean="0"/>
              <a:t>chưa</a:t>
            </a:r>
            <a:r>
              <a:rPr lang="en-US" dirty="0" smtClean="0"/>
              <a:t> </a:t>
            </a:r>
            <a:r>
              <a:rPr lang="en-US" dirty="0" err="1" smtClean="0"/>
              <a:t>hiệu</a:t>
            </a:r>
            <a:r>
              <a:rPr lang="en-US" dirty="0" smtClean="0"/>
              <a:t> </a:t>
            </a:r>
            <a:r>
              <a:rPr lang="en-US" dirty="0" err="1" smtClean="0"/>
              <a:t>quả</a:t>
            </a:r>
            <a:r>
              <a:rPr lang="en-US" dirty="0" smtClean="0"/>
              <a:t>.</a:t>
            </a:r>
          </a:p>
          <a:p>
            <a:r>
              <a:rPr lang="en-US" dirty="0" err="1" smtClean="0"/>
              <a:t>Cơ</a:t>
            </a:r>
            <a:r>
              <a:rPr lang="en-US" dirty="0" smtClean="0"/>
              <a:t> </a:t>
            </a:r>
            <a:r>
              <a:rPr lang="en-US" dirty="0" err="1" smtClean="0"/>
              <a:t>chế</a:t>
            </a:r>
            <a:r>
              <a:rPr lang="en-US" dirty="0" smtClean="0"/>
              <a:t> chính sách </a:t>
            </a:r>
            <a:r>
              <a:rPr lang="en-US" dirty="0" err="1" smtClean="0"/>
              <a:t>chưa</a:t>
            </a:r>
            <a:r>
              <a:rPr lang="en-US" dirty="0" smtClean="0"/>
              <a:t> </a:t>
            </a:r>
            <a:r>
              <a:rPr lang="en-US" dirty="0" err="1" smtClean="0"/>
              <a:t>đầy</a:t>
            </a:r>
            <a:r>
              <a:rPr lang="en-US" dirty="0" smtClean="0"/>
              <a:t> </a:t>
            </a:r>
            <a:r>
              <a:rPr lang="en-US" dirty="0" err="1" smtClean="0"/>
              <a:t>đủ</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667000"/>
            <a:ext cx="7543800" cy="1295400"/>
          </a:xfrm>
        </p:spPr>
        <p:txBody>
          <a:bodyPr/>
          <a:lstStyle/>
          <a:p>
            <a:pPr algn="ctr"/>
            <a:r>
              <a:rPr lang="en-US" dirty="0" err="1" smtClean="0"/>
              <a:t>MỘT</a:t>
            </a:r>
            <a:r>
              <a:rPr lang="en-US" dirty="0" smtClean="0"/>
              <a:t> </a:t>
            </a:r>
            <a:r>
              <a:rPr lang="en-US" dirty="0" err="1" smtClean="0"/>
              <a:t>SỐ</a:t>
            </a:r>
            <a:r>
              <a:rPr lang="en-US" dirty="0" smtClean="0"/>
              <a:t> </a:t>
            </a:r>
            <a:r>
              <a:rPr lang="en-US" dirty="0" err="1" smtClean="0"/>
              <a:t>ĐIỂM</a:t>
            </a:r>
            <a:r>
              <a:rPr lang="en-US" dirty="0" smtClean="0"/>
              <a:t> </a:t>
            </a:r>
            <a:r>
              <a:rPr lang="en-US" dirty="0" err="1" smtClean="0"/>
              <a:t>MỚI</a:t>
            </a:r>
            <a:r>
              <a:rPr lang="en-US" dirty="0" smtClean="0"/>
              <a:t> </a:t>
            </a:r>
            <a:r>
              <a:rPr lang="en-US" dirty="0" err="1" smtClean="0"/>
              <a:t>VÀ</a:t>
            </a:r>
            <a:r>
              <a:rPr lang="en-US" dirty="0" smtClean="0"/>
              <a:t> </a:t>
            </a:r>
            <a:r>
              <a:rPr lang="en-US" dirty="0" err="1" smtClean="0"/>
              <a:t>CẦN</a:t>
            </a:r>
            <a:r>
              <a:rPr lang="en-US" dirty="0" smtClean="0"/>
              <a:t> </a:t>
            </a:r>
            <a:r>
              <a:rPr lang="en-US" dirty="0" err="1" smtClean="0"/>
              <a:t>LƯU</a:t>
            </a:r>
            <a:r>
              <a:rPr lang="en-US" dirty="0" smtClean="0"/>
              <a:t> Ý </a:t>
            </a:r>
            <a:r>
              <a:rPr lang="en-US" dirty="0" err="1" smtClean="0"/>
              <a:t>CỦA</a:t>
            </a:r>
            <a:r>
              <a:rPr lang="en-US" dirty="0" smtClean="0"/>
              <a:t> INTEL </a:t>
            </a:r>
            <a:r>
              <a:rPr lang="en-US" dirty="0" err="1" smtClean="0"/>
              <a:t>ISEF</a:t>
            </a:r>
            <a:endParaRPr lang="en-US" dirty="0"/>
          </a:p>
        </p:txBody>
      </p:sp>
    </p:spTree>
    <p:extLst>
      <p:ext uri="{BB962C8B-B14F-4D97-AF65-F5344CB8AC3E}">
        <p14:creationId xmlns:p14="http://schemas.microsoft.com/office/powerpoint/2010/main" val="789982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15962"/>
          </a:xfrm>
        </p:spPr>
        <p:txBody>
          <a:bodyPr/>
          <a:lstStyle/>
          <a:p>
            <a:r>
              <a:rPr lang="en-US" dirty="0" smtClean="0"/>
              <a:t>1. </a:t>
            </a:r>
            <a:r>
              <a:rPr lang="en-US" dirty="0" err="1" smtClean="0"/>
              <a:t>Kế</a:t>
            </a:r>
            <a:r>
              <a:rPr lang="en-US" dirty="0" smtClean="0"/>
              <a:t> </a:t>
            </a:r>
            <a:r>
              <a:rPr lang="en-US" dirty="0" err="1" smtClean="0"/>
              <a:t>hoạch</a:t>
            </a:r>
            <a:r>
              <a:rPr lang="en-US" dirty="0" smtClean="0"/>
              <a:t> </a:t>
            </a:r>
            <a:r>
              <a:rPr lang="en-US" dirty="0" err="1" smtClean="0"/>
              <a:t>nghiên</a:t>
            </a:r>
            <a:r>
              <a:rPr lang="en-US" dirty="0" smtClean="0"/>
              <a:t> </a:t>
            </a:r>
            <a:r>
              <a:rPr lang="en-US" dirty="0" err="1" smtClean="0"/>
              <a:t>cứu</a:t>
            </a:r>
            <a:r>
              <a:rPr lang="vi-VN" dirty="0" smtClean="0"/>
              <a:t> </a:t>
            </a:r>
            <a:endParaRPr lang="en-US" dirty="0"/>
          </a:p>
        </p:txBody>
      </p:sp>
      <p:sp>
        <p:nvSpPr>
          <p:cNvPr id="3" name="Content Placeholder 2"/>
          <p:cNvSpPr>
            <a:spLocks noGrp="1"/>
          </p:cNvSpPr>
          <p:nvPr>
            <p:ph idx="1"/>
          </p:nvPr>
        </p:nvSpPr>
        <p:spPr>
          <a:xfrm>
            <a:off x="426720" y="990600"/>
            <a:ext cx="8229600" cy="5562600"/>
          </a:xfrm>
        </p:spPr>
        <p:txBody>
          <a:bodyPr/>
          <a:lstStyle/>
          <a:p>
            <a:r>
              <a:rPr lang="en-US" dirty="0" smtClean="0">
                <a:solidFill>
                  <a:schemeClr val="tx1"/>
                </a:solidFill>
                <a:latin typeface="+mn-lt"/>
                <a:ea typeface="+mn-ea"/>
                <a:cs typeface="+mn-cs"/>
              </a:rPr>
              <a:t>Trong </a:t>
            </a:r>
            <a:r>
              <a:rPr lang="en-US" dirty="0" err="1" smtClean="0">
                <a:solidFill>
                  <a:schemeClr val="tx1"/>
                </a:solidFill>
                <a:latin typeface="+mn-lt"/>
                <a:ea typeface="+mn-ea"/>
                <a:cs typeface="+mn-cs"/>
              </a:rPr>
              <a:t>KH</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phải</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rõ</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Lí</a:t>
            </a:r>
            <a:r>
              <a:rPr lang="en-US" dirty="0" smtClean="0">
                <a:solidFill>
                  <a:schemeClr val="tx1"/>
                </a:solidFill>
                <a:latin typeface="+mn-lt"/>
                <a:ea typeface="+mn-ea"/>
                <a:cs typeface="+mn-cs"/>
              </a:rPr>
              <a:t> do </a:t>
            </a:r>
            <a:r>
              <a:rPr lang="en-US" dirty="0" err="1" smtClean="0">
                <a:solidFill>
                  <a:schemeClr val="tx1"/>
                </a:solidFill>
                <a:latin typeface="+mn-lt"/>
                <a:ea typeface="+mn-ea"/>
                <a:cs typeface="+mn-cs"/>
              </a:rPr>
              <a:t>chọn</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đề</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tài</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Giả</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thuyết</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KH</a:t>
            </a:r>
            <a:r>
              <a:rPr lang="en-US" dirty="0" smtClean="0">
                <a:solidFill>
                  <a:schemeClr val="tx1"/>
                </a:solidFill>
                <a:latin typeface="+mn-lt"/>
                <a:ea typeface="+mn-ea"/>
                <a:cs typeface="+mn-cs"/>
              </a:rPr>
              <a:t>,</a:t>
            </a:r>
            <a:r>
              <a:rPr lang="vi-VN" dirty="0" smtClean="0">
                <a:solidFill>
                  <a:schemeClr val="tx1"/>
                </a:solidFill>
                <a:latin typeface="+mn-lt"/>
                <a:ea typeface="+mn-ea"/>
                <a:cs typeface="+mn-cs"/>
              </a:rPr>
              <a:t> </a:t>
            </a:r>
            <a:r>
              <a:rPr lang="vi-VN" dirty="0">
                <a:solidFill>
                  <a:schemeClr val="tx1"/>
                </a:solidFill>
                <a:latin typeface="+mn-lt"/>
                <a:ea typeface="+mn-ea"/>
                <a:cs typeface="+mn-cs"/>
              </a:rPr>
              <a:t>câu </a:t>
            </a:r>
            <a:r>
              <a:rPr lang="vi-VN" dirty="0" smtClean="0">
                <a:solidFill>
                  <a:schemeClr val="tx1"/>
                </a:solidFill>
                <a:latin typeface="+mn-lt"/>
                <a:ea typeface="+mn-ea"/>
                <a:cs typeface="+mn-cs"/>
              </a:rPr>
              <a:t>hỏi</a:t>
            </a:r>
            <a:r>
              <a:rPr lang="en-US" dirty="0" smtClean="0">
                <a:solidFill>
                  <a:schemeClr val="tx1"/>
                </a:solidFill>
                <a:latin typeface="+mn-lt"/>
                <a:ea typeface="+mn-ea"/>
                <a:cs typeface="+mn-cs"/>
              </a:rPr>
              <a:t> NC,</a:t>
            </a:r>
            <a:r>
              <a:rPr lang="vi-VN" dirty="0" smtClean="0">
                <a:solidFill>
                  <a:schemeClr val="tx1"/>
                </a:solidFill>
                <a:latin typeface="+mn-lt"/>
                <a:ea typeface="+mn-ea"/>
                <a:cs typeface="+mn-cs"/>
              </a:rPr>
              <a:t> </a:t>
            </a:r>
            <a:r>
              <a:rPr lang="vi-VN" dirty="0">
                <a:solidFill>
                  <a:schemeClr val="tx1"/>
                </a:solidFill>
                <a:latin typeface="+mn-lt"/>
                <a:ea typeface="+mn-ea"/>
                <a:cs typeface="+mn-cs"/>
              </a:rPr>
              <a:t>mục </a:t>
            </a:r>
            <a:r>
              <a:rPr lang="vi-VN" dirty="0" smtClean="0">
                <a:solidFill>
                  <a:schemeClr val="tx1"/>
                </a:solidFill>
                <a:latin typeface="+mn-lt"/>
                <a:ea typeface="+mn-ea"/>
                <a:cs typeface="+mn-cs"/>
              </a:rPr>
              <a:t>tiêu</a:t>
            </a:r>
            <a:r>
              <a:rPr lang="en-US" dirty="0" smtClean="0">
                <a:solidFill>
                  <a:schemeClr val="tx1"/>
                </a:solidFill>
                <a:latin typeface="+mn-lt"/>
                <a:ea typeface="+mn-ea"/>
                <a:cs typeface="+mn-cs"/>
              </a:rPr>
              <a:t> KT, </a:t>
            </a:r>
            <a:r>
              <a:rPr lang="en-US" dirty="0" err="1" smtClean="0">
                <a:solidFill>
                  <a:schemeClr val="tx1"/>
                </a:solidFill>
                <a:latin typeface="+mn-lt"/>
                <a:ea typeface="+mn-ea"/>
                <a:cs typeface="+mn-cs"/>
              </a:rPr>
              <a:t>KQ</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mong</a:t>
            </a:r>
            <a:r>
              <a:rPr lang="en-US" dirty="0" smtClean="0">
                <a:solidFill>
                  <a:schemeClr val="tx1"/>
                </a:solidFill>
                <a:latin typeface="+mn-lt"/>
                <a:ea typeface="+mn-ea"/>
                <a:cs typeface="+mn-cs"/>
              </a:rPr>
              <a:t> </a:t>
            </a:r>
            <a:r>
              <a:rPr lang="en-US" dirty="0" err="1" smtClean="0">
                <a:solidFill>
                  <a:schemeClr val="tx1"/>
                </a:solidFill>
                <a:latin typeface="+mn-lt"/>
                <a:ea typeface="+mn-ea"/>
                <a:cs typeface="+mn-cs"/>
              </a:rPr>
              <a:t>đợi</a:t>
            </a:r>
            <a:r>
              <a:rPr lang="en-US" dirty="0" smtClean="0"/>
              <a:t>.</a:t>
            </a:r>
          </a:p>
          <a:p>
            <a:r>
              <a:rPr lang="en-US" dirty="0" smtClean="0"/>
              <a:t>PP </a:t>
            </a:r>
            <a:r>
              <a:rPr lang="en-US" dirty="0" err="1" smtClean="0"/>
              <a:t>nghiên</a:t>
            </a:r>
            <a:r>
              <a:rPr lang="en-US" dirty="0" smtClean="0"/>
              <a:t> </a:t>
            </a:r>
            <a:r>
              <a:rPr lang="en-US" dirty="0" err="1" smtClean="0"/>
              <a:t>cứu</a:t>
            </a:r>
            <a:r>
              <a:rPr lang="en-US" dirty="0" smtClean="0"/>
              <a:t> </a:t>
            </a:r>
            <a:r>
              <a:rPr lang="en-US" dirty="0" err="1" smtClean="0"/>
              <a:t>và</a:t>
            </a:r>
            <a:r>
              <a:rPr lang="en-US" dirty="0" smtClean="0"/>
              <a:t> </a:t>
            </a:r>
            <a:r>
              <a:rPr lang="en-US" dirty="0" err="1" smtClean="0"/>
              <a:t>các</a:t>
            </a:r>
            <a:r>
              <a:rPr lang="en-US" dirty="0" smtClean="0"/>
              <a:t> </a:t>
            </a:r>
            <a:r>
              <a:rPr lang="en-US" dirty="0" err="1" smtClean="0"/>
              <a:t>Kết</a:t>
            </a:r>
            <a:r>
              <a:rPr lang="en-US" dirty="0" smtClean="0"/>
              <a:t> </a:t>
            </a:r>
            <a:r>
              <a:rPr lang="en-US" dirty="0" err="1" smtClean="0"/>
              <a:t>luận</a:t>
            </a:r>
            <a:r>
              <a:rPr lang="en-US" dirty="0" smtClean="0"/>
              <a:t> </a:t>
            </a:r>
            <a:r>
              <a:rPr lang="en-US" dirty="0" err="1" smtClean="0"/>
              <a:t>nêu</a:t>
            </a:r>
            <a:r>
              <a:rPr lang="en-US" dirty="0" smtClean="0"/>
              <a:t> </a:t>
            </a:r>
            <a:r>
              <a:rPr lang="en-US" dirty="0" err="1" smtClean="0"/>
              <a:t>rõ</a:t>
            </a:r>
            <a:r>
              <a:rPr lang="en-US" dirty="0" smtClean="0"/>
              <a:t>:</a:t>
            </a:r>
          </a:p>
          <a:p>
            <a:pPr>
              <a:buNone/>
            </a:pPr>
            <a:r>
              <a:rPr lang="en-US" dirty="0">
                <a:solidFill>
                  <a:schemeClr val="tx1"/>
                </a:solidFill>
                <a:latin typeface="+mn-lt"/>
                <a:ea typeface="+mn-ea"/>
                <a:cs typeface="+mn-cs"/>
              </a:rPr>
              <a:t> </a:t>
            </a:r>
            <a:r>
              <a:rPr lang="en-US" dirty="0" smtClean="0">
                <a:solidFill>
                  <a:schemeClr val="tx1"/>
                </a:solidFill>
                <a:latin typeface="+mn-lt"/>
                <a:ea typeface="+mn-ea"/>
                <a:cs typeface="+mn-cs"/>
              </a:rPr>
              <a:t> -</a:t>
            </a:r>
            <a:r>
              <a:rPr lang="en-US" dirty="0" smtClean="0"/>
              <a:t> </a:t>
            </a:r>
            <a:r>
              <a:rPr lang="vi-VN" dirty="0" smtClean="0">
                <a:solidFill>
                  <a:schemeClr val="tx1"/>
                </a:solidFill>
                <a:latin typeface="+mn-lt"/>
                <a:ea typeface="+mn-ea"/>
                <a:cs typeface="+mn-cs"/>
              </a:rPr>
              <a:t>Tiến </a:t>
            </a:r>
            <a:r>
              <a:rPr lang="vi-VN" dirty="0">
                <a:solidFill>
                  <a:schemeClr val="tx1"/>
                </a:solidFill>
                <a:latin typeface="+mn-lt"/>
                <a:ea typeface="+mn-ea"/>
                <a:cs typeface="+mn-cs"/>
              </a:rPr>
              <a:t>trình: mô tả chi tiết tiến trình và thiết kế </a:t>
            </a:r>
            <a:r>
              <a:rPr lang="en-US" dirty="0" smtClean="0">
                <a:solidFill>
                  <a:schemeClr val="tx1"/>
                </a:solidFill>
                <a:latin typeface="+mn-lt"/>
                <a:ea typeface="+mn-ea"/>
                <a:cs typeface="+mn-cs"/>
              </a:rPr>
              <a:t>TN, PP</a:t>
            </a:r>
            <a:r>
              <a:rPr lang="vi-VN" dirty="0" smtClean="0">
                <a:solidFill>
                  <a:schemeClr val="tx1"/>
                </a:solidFill>
                <a:latin typeface="+mn-lt"/>
                <a:ea typeface="+mn-ea"/>
                <a:cs typeface="+mn-cs"/>
              </a:rPr>
              <a:t> </a:t>
            </a:r>
            <a:r>
              <a:rPr lang="vi-VN" dirty="0">
                <a:solidFill>
                  <a:schemeClr val="tx1"/>
                </a:solidFill>
                <a:latin typeface="+mn-lt"/>
                <a:ea typeface="+mn-ea"/>
                <a:cs typeface="+mn-cs"/>
              </a:rPr>
              <a:t>thu thập số </a:t>
            </a:r>
            <a:r>
              <a:rPr lang="vi-VN" dirty="0" smtClean="0">
                <a:solidFill>
                  <a:schemeClr val="tx1"/>
                </a:solidFill>
                <a:latin typeface="+mn-lt"/>
                <a:ea typeface="+mn-ea"/>
                <a:cs typeface="+mn-cs"/>
              </a:rPr>
              <a:t>liệu</a:t>
            </a:r>
            <a:r>
              <a:rPr lang="en-US" dirty="0"/>
              <a:t>.</a:t>
            </a:r>
            <a:endParaRPr lang="en-US" dirty="0">
              <a:solidFill>
                <a:schemeClr val="tx1"/>
              </a:solidFill>
              <a:latin typeface="+mn-lt"/>
              <a:ea typeface="+mn-ea"/>
              <a:cs typeface="+mn-cs"/>
            </a:endParaRPr>
          </a:p>
          <a:p>
            <a:pPr marL="0" indent="0">
              <a:buNone/>
            </a:pPr>
            <a:r>
              <a:rPr lang="en-US" dirty="0" smtClean="0">
                <a:solidFill>
                  <a:schemeClr val="tx1"/>
                </a:solidFill>
                <a:latin typeface="+mn-lt"/>
                <a:ea typeface="+mn-ea"/>
                <a:cs typeface="+mn-cs"/>
              </a:rPr>
              <a:t>  -</a:t>
            </a:r>
            <a:r>
              <a:rPr lang="vi-VN" dirty="0" smtClean="0">
                <a:solidFill>
                  <a:schemeClr val="tx1"/>
                </a:solidFill>
                <a:latin typeface="+mn-lt"/>
                <a:ea typeface="+mn-ea"/>
                <a:cs typeface="+mn-cs"/>
              </a:rPr>
              <a:t> Rủi ro và an toàn: Xác định rủi ro tiềm năng và những cảnh báo an toàn cần thiết.</a:t>
            </a:r>
            <a:endParaRPr lang="en-US" dirty="0" smtClean="0">
              <a:solidFill>
                <a:schemeClr val="tx1"/>
              </a:solidFill>
              <a:latin typeface="+mn-lt"/>
              <a:ea typeface="+mn-ea"/>
              <a:cs typeface="+mn-cs"/>
            </a:endParaRPr>
          </a:p>
          <a:p>
            <a:pPr marL="0" indent="0">
              <a:buNone/>
            </a:pPr>
            <a:r>
              <a:rPr lang="en-US" dirty="0"/>
              <a:t> </a:t>
            </a:r>
            <a:r>
              <a:rPr lang="en-US" dirty="0" smtClean="0"/>
              <a:t> - </a:t>
            </a:r>
            <a:r>
              <a:rPr lang="vi-VN" dirty="0" smtClean="0">
                <a:solidFill>
                  <a:schemeClr val="tx1"/>
                </a:solidFill>
                <a:latin typeface="+mn-lt"/>
                <a:ea typeface="+mn-ea"/>
                <a:cs typeface="+mn-cs"/>
              </a:rPr>
              <a:t>Phân </a:t>
            </a:r>
            <a:r>
              <a:rPr lang="vi-VN" dirty="0">
                <a:solidFill>
                  <a:schemeClr val="tx1"/>
                </a:solidFill>
                <a:latin typeface="+mn-lt"/>
                <a:ea typeface="+mn-ea"/>
                <a:cs typeface="+mn-cs"/>
              </a:rPr>
              <a:t>tích dữ liệu: Mô tả tiến trình sẽ sử dụng để phân tích dữ </a:t>
            </a:r>
            <a:r>
              <a:rPr lang="vi-VN" dirty="0" smtClean="0">
                <a:solidFill>
                  <a:schemeClr val="tx1"/>
                </a:solidFill>
                <a:latin typeface="+mn-lt"/>
                <a:ea typeface="+mn-ea"/>
                <a:cs typeface="+mn-cs"/>
              </a:rPr>
              <a:t>liệu</a:t>
            </a:r>
            <a:r>
              <a:rPr lang="en-US" dirty="0" smtClean="0">
                <a:solidFill>
                  <a:schemeClr val="tx1"/>
                </a:solidFill>
                <a:latin typeface="+mn-lt"/>
                <a:ea typeface="+mn-ea"/>
                <a:cs typeface="+mn-cs"/>
              </a:rPr>
              <a:t> </a:t>
            </a:r>
            <a:r>
              <a:rPr lang="vi-VN" dirty="0" smtClean="0">
                <a:solidFill>
                  <a:schemeClr val="tx1"/>
                </a:solidFill>
                <a:latin typeface="+mn-lt"/>
                <a:ea typeface="+mn-ea"/>
                <a:cs typeface="+mn-cs"/>
              </a:rPr>
              <a:t>để </a:t>
            </a:r>
            <a:r>
              <a:rPr lang="vi-VN" dirty="0">
                <a:solidFill>
                  <a:schemeClr val="tx1"/>
                </a:solidFill>
                <a:latin typeface="+mn-lt"/>
                <a:ea typeface="+mn-ea"/>
                <a:cs typeface="+mn-cs"/>
              </a:rPr>
              <a:t>trả lời câu hỏi nghiên cứu hay giả thuyết khoa học.</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68362"/>
          </a:xfrm>
        </p:spPr>
        <p:txBody>
          <a:bodyPr/>
          <a:lstStyle/>
          <a:p>
            <a:r>
              <a:rPr lang="en-US" dirty="0" smtClean="0"/>
              <a:t>2. </a:t>
            </a:r>
            <a:r>
              <a:rPr lang="en-US" dirty="0" err="1" smtClean="0"/>
              <a:t>Các</a:t>
            </a:r>
            <a:r>
              <a:rPr lang="en-US" dirty="0" smtClean="0"/>
              <a:t> </a:t>
            </a:r>
            <a:r>
              <a:rPr lang="en-US" dirty="0" err="1" smtClean="0"/>
              <a:t>lĩnh</a:t>
            </a:r>
            <a:r>
              <a:rPr lang="en-US" dirty="0" smtClean="0"/>
              <a:t> </a:t>
            </a:r>
            <a:r>
              <a:rPr lang="en-US" dirty="0" err="1" smtClean="0"/>
              <a:t>vực</a:t>
            </a:r>
            <a:r>
              <a:rPr lang="en-US" dirty="0" smtClean="0"/>
              <a:t> </a:t>
            </a:r>
            <a:r>
              <a:rPr lang="en-US" dirty="0" err="1" smtClean="0"/>
              <a:t>khoa</a:t>
            </a:r>
            <a:r>
              <a:rPr lang="en-US" dirty="0" smtClean="0"/>
              <a:t> học</a:t>
            </a:r>
            <a:endParaRPr lang="en-US" dirty="0"/>
          </a:p>
        </p:txBody>
      </p:sp>
      <p:sp>
        <p:nvSpPr>
          <p:cNvPr id="3" name="Content Placeholder 2"/>
          <p:cNvSpPr>
            <a:spLocks noGrp="1"/>
          </p:cNvSpPr>
          <p:nvPr>
            <p:ph idx="1"/>
          </p:nvPr>
        </p:nvSpPr>
        <p:spPr>
          <a:xfrm>
            <a:off x="304800" y="1066800"/>
            <a:ext cx="8610600" cy="5638800"/>
          </a:xfrm>
        </p:spPr>
        <p:txBody>
          <a:bodyPr/>
          <a:lstStyle/>
          <a:p>
            <a:r>
              <a:rPr lang="en-US" dirty="0" err="1" smtClean="0"/>
              <a:t>Từ</a:t>
            </a:r>
            <a:r>
              <a:rPr lang="en-US" dirty="0" smtClean="0"/>
              <a:t> </a:t>
            </a:r>
            <a:r>
              <a:rPr lang="en-US" dirty="0" err="1" smtClean="0"/>
              <a:t>năm</a:t>
            </a:r>
            <a:r>
              <a:rPr lang="en-US" dirty="0" smtClean="0"/>
              <a:t> 2015 </a:t>
            </a:r>
            <a:r>
              <a:rPr lang="en-US" dirty="0" err="1" smtClean="0"/>
              <a:t>có</a:t>
            </a:r>
            <a:r>
              <a:rPr lang="en-US" dirty="0" smtClean="0"/>
              <a:t> 20 </a:t>
            </a:r>
            <a:r>
              <a:rPr lang="en-US" dirty="0" err="1" smtClean="0"/>
              <a:t>lĩnh</a:t>
            </a:r>
            <a:r>
              <a:rPr lang="en-US" dirty="0" smtClean="0"/>
              <a:t> </a:t>
            </a:r>
            <a:r>
              <a:rPr lang="en-US" dirty="0" err="1" smtClean="0"/>
              <a:t>vực</a:t>
            </a:r>
            <a:r>
              <a:rPr lang="en-US" dirty="0" smtClean="0"/>
              <a:t>: </a:t>
            </a:r>
            <a:r>
              <a:rPr lang="vi-VN" dirty="0" smtClean="0"/>
              <a:t>(</a:t>
            </a:r>
            <a:r>
              <a:rPr lang="vi-VN" dirty="0"/>
              <a:t>1) Khoa học động vật; (2) Khoa học xã hội và hành vi; (3) Hóa Sinh; (4) Y Sinh và khoa học sức khỏe; (5) Sinh học tế bào và phân tử; (6) Hóa học; (7) Sinh học tính toán và Tin - Sinh học; (8) Khoa học Trái đất và Môi trường; (9) Hệ thống nhúng; (10) Năng lượng: Hóa học; (11) Năng lượng: Vật lí; (12) Kĩ thuật cơ khí; (13) Kĩ thuật môi trường; (14) Khoa học vật liệu; (15) Toán học; (16) Vi Sinh; </a:t>
            </a:r>
            <a:r>
              <a:rPr lang="vi-VN" dirty="0" smtClean="0"/>
              <a:t>(</a:t>
            </a:r>
            <a:r>
              <a:rPr lang="vi-VN" dirty="0"/>
              <a:t>17) Vật lí và Thiên văn; (18) Khoa học Thực vật; (19) Rô bốt và các máy thông minh; (20) Phần mềm hệ thống.</a:t>
            </a:r>
            <a:endParaRPr lang="en-US" dirty="0"/>
          </a:p>
        </p:txBody>
      </p:sp>
    </p:spTree>
    <p:extLst>
      <p:ext uri="{BB962C8B-B14F-4D97-AF65-F5344CB8AC3E}">
        <p14:creationId xmlns:p14="http://schemas.microsoft.com/office/powerpoint/2010/main" val="263748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68362"/>
          </a:xfrm>
        </p:spPr>
        <p:txBody>
          <a:bodyPr/>
          <a:lstStyle/>
          <a:p>
            <a:r>
              <a:rPr lang="en-US" dirty="0" smtClean="0"/>
              <a:t>3. Quy </a:t>
            </a:r>
            <a:r>
              <a:rPr lang="en-US" dirty="0" err="1" smtClean="0"/>
              <a:t>trình</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dự</a:t>
            </a:r>
            <a:r>
              <a:rPr lang="en-US" dirty="0" smtClean="0"/>
              <a:t> án</a:t>
            </a:r>
            <a:endParaRPr lang="en-US" dirty="0"/>
          </a:p>
        </p:txBody>
      </p:sp>
      <p:sp>
        <p:nvSpPr>
          <p:cNvPr id="3" name="Content Placeholder 2"/>
          <p:cNvSpPr>
            <a:spLocks noGrp="1"/>
          </p:cNvSpPr>
          <p:nvPr>
            <p:ph idx="1"/>
          </p:nvPr>
        </p:nvSpPr>
        <p:spPr>
          <a:xfrm>
            <a:off x="420624" y="1066800"/>
            <a:ext cx="8229600" cy="5715000"/>
          </a:xfrm>
        </p:spPr>
        <p:txBody>
          <a:bodyPr/>
          <a:lstStyle/>
          <a:p>
            <a:r>
              <a:rPr lang="en-US" dirty="0" err="1" smtClean="0"/>
              <a:t>Đánh</a:t>
            </a:r>
            <a:r>
              <a:rPr lang="en-US" dirty="0" smtClean="0"/>
              <a:t> </a:t>
            </a:r>
            <a:r>
              <a:rPr lang="en-US" dirty="0" err="1" smtClean="0"/>
              <a:t>giá</a:t>
            </a:r>
            <a:r>
              <a:rPr lang="en-US" dirty="0" smtClean="0"/>
              <a:t> </a:t>
            </a:r>
            <a:r>
              <a:rPr lang="en-US" dirty="0" err="1" smtClean="0"/>
              <a:t>thông</a:t>
            </a:r>
            <a:r>
              <a:rPr lang="en-US" dirty="0" smtClean="0"/>
              <a:t> qua </a:t>
            </a:r>
            <a:r>
              <a:rPr lang="en-US" dirty="0" err="1" smtClean="0"/>
              <a:t>hồ</a:t>
            </a:r>
            <a:r>
              <a:rPr lang="en-US" dirty="0" smtClean="0"/>
              <a:t> </a:t>
            </a:r>
            <a:r>
              <a:rPr lang="en-US" dirty="0" err="1" smtClean="0"/>
              <a:t>sơ</a:t>
            </a:r>
            <a:r>
              <a:rPr lang="en-US" dirty="0" smtClean="0"/>
              <a:t> </a:t>
            </a:r>
            <a:r>
              <a:rPr lang="en-US" dirty="0" err="1" smtClean="0"/>
              <a:t>khoa</a:t>
            </a:r>
            <a:r>
              <a:rPr lang="en-US" dirty="0" smtClean="0"/>
              <a:t> học: </a:t>
            </a:r>
            <a:r>
              <a:rPr lang="en-US" dirty="0" err="1" smtClean="0"/>
              <a:t>Các</a:t>
            </a:r>
            <a:r>
              <a:rPr lang="en-US" dirty="0" smtClean="0"/>
              <a:t> </a:t>
            </a:r>
            <a:r>
              <a:rPr lang="en-US" dirty="0" err="1" smtClean="0"/>
              <a:t>phiếu</a:t>
            </a:r>
            <a:r>
              <a:rPr lang="en-US" dirty="0" smtClean="0"/>
              <a:t>, </a:t>
            </a:r>
            <a:r>
              <a:rPr lang="en-US" dirty="0" err="1" smtClean="0"/>
              <a:t>Kế</a:t>
            </a:r>
            <a:r>
              <a:rPr lang="en-US" dirty="0" smtClean="0"/>
              <a:t> </a:t>
            </a:r>
            <a:r>
              <a:rPr lang="en-US" dirty="0" err="1" smtClean="0"/>
              <a:t>hoạch</a:t>
            </a:r>
            <a:r>
              <a:rPr lang="en-US" dirty="0" smtClean="0"/>
              <a:t> nghiêm </a:t>
            </a:r>
            <a:r>
              <a:rPr lang="en-US" dirty="0" err="1" smtClean="0"/>
              <a:t>cứu</a:t>
            </a:r>
            <a:r>
              <a:rPr lang="en-US" dirty="0" smtClean="0"/>
              <a:t> </a:t>
            </a:r>
            <a:r>
              <a:rPr lang="en-US" dirty="0" err="1" smtClean="0"/>
              <a:t>đã</a:t>
            </a:r>
            <a:r>
              <a:rPr lang="en-US" dirty="0" smtClean="0"/>
              <a:t> </a:t>
            </a:r>
            <a:r>
              <a:rPr lang="en-US" dirty="0" err="1" smtClean="0"/>
              <a:t>hoàn</a:t>
            </a:r>
            <a:r>
              <a:rPr lang="en-US" dirty="0" smtClean="0"/>
              <a:t> </a:t>
            </a:r>
            <a:r>
              <a:rPr lang="en-US" dirty="0" err="1" smtClean="0"/>
              <a:t>thiện</a:t>
            </a:r>
            <a:r>
              <a:rPr lang="en-US" dirty="0" smtClean="0"/>
              <a:t>, </a:t>
            </a:r>
            <a:r>
              <a:rPr lang="en-US" dirty="0" err="1" smtClean="0"/>
              <a:t>Tóm</a:t>
            </a:r>
            <a:r>
              <a:rPr lang="en-US" dirty="0" smtClean="0"/>
              <a:t> </a:t>
            </a:r>
            <a:r>
              <a:rPr lang="en-US" dirty="0" err="1" smtClean="0"/>
              <a:t>tắt</a:t>
            </a:r>
            <a:r>
              <a:rPr lang="en-US" dirty="0" smtClean="0"/>
              <a:t> </a:t>
            </a:r>
            <a:r>
              <a:rPr lang="en-US" dirty="0" err="1" smtClean="0"/>
              <a:t>dự</a:t>
            </a:r>
            <a:r>
              <a:rPr lang="en-US" dirty="0" smtClean="0"/>
              <a:t> án…</a:t>
            </a:r>
          </a:p>
          <a:p>
            <a:r>
              <a:rPr lang="en-US" dirty="0" err="1" smtClean="0"/>
              <a:t>Phỏng</a:t>
            </a:r>
            <a:r>
              <a:rPr lang="en-US" dirty="0" smtClean="0"/>
              <a:t> </a:t>
            </a:r>
            <a:r>
              <a:rPr lang="en-US" dirty="0" err="1" smtClean="0"/>
              <a:t>vấn</a:t>
            </a:r>
            <a:r>
              <a:rPr lang="en-US" dirty="0" smtClean="0"/>
              <a:t> </a:t>
            </a:r>
            <a:r>
              <a:rPr lang="en-US" dirty="0" err="1" smtClean="0"/>
              <a:t>trực</a:t>
            </a:r>
            <a:r>
              <a:rPr lang="en-US" dirty="0" smtClean="0"/>
              <a:t> </a:t>
            </a:r>
            <a:r>
              <a:rPr lang="en-US" dirty="0" err="1" smtClean="0"/>
              <a:t>tiếp</a:t>
            </a:r>
            <a:r>
              <a:rPr lang="en-US" dirty="0" smtClean="0"/>
              <a:t> </a:t>
            </a:r>
            <a:r>
              <a:rPr lang="en-US" dirty="0" err="1" smtClean="0"/>
              <a:t>tại</a:t>
            </a:r>
            <a:r>
              <a:rPr lang="en-US" dirty="0" smtClean="0"/>
              <a:t> Poster:</a:t>
            </a:r>
          </a:p>
          <a:p>
            <a:pPr marL="0" indent="0">
              <a:buNone/>
            </a:pPr>
            <a:r>
              <a:rPr lang="en-US" dirty="0"/>
              <a:t> </a:t>
            </a:r>
            <a:r>
              <a:rPr lang="en-US" dirty="0" smtClean="0"/>
              <a:t> - </a:t>
            </a:r>
            <a:r>
              <a:rPr lang="en-US" dirty="0" err="1" smtClean="0"/>
              <a:t>Thời</a:t>
            </a:r>
            <a:r>
              <a:rPr lang="en-US" dirty="0" smtClean="0"/>
              <a:t> </a:t>
            </a:r>
            <a:r>
              <a:rPr lang="en-US" dirty="0" err="1"/>
              <a:t>gian</a:t>
            </a:r>
            <a:r>
              <a:rPr lang="en-US" dirty="0"/>
              <a:t> </a:t>
            </a:r>
            <a:r>
              <a:rPr lang="en-US" dirty="0" err="1" smtClean="0"/>
              <a:t>dành</a:t>
            </a:r>
            <a:r>
              <a:rPr lang="en-US" dirty="0" smtClean="0"/>
              <a:t> </a:t>
            </a:r>
            <a:r>
              <a:rPr lang="en-US" dirty="0" err="1" smtClean="0"/>
              <a:t>cho</a:t>
            </a:r>
            <a:r>
              <a:rPr lang="en-US" dirty="0" smtClean="0"/>
              <a:t> </a:t>
            </a:r>
            <a:r>
              <a:rPr lang="en-US" dirty="0" err="1" smtClean="0"/>
              <a:t>phỏng</a:t>
            </a:r>
            <a:r>
              <a:rPr lang="en-US" dirty="0" smtClean="0"/>
              <a:t> </a:t>
            </a:r>
            <a:r>
              <a:rPr lang="en-US" dirty="0" err="1"/>
              <a:t>vấn</a:t>
            </a:r>
            <a:r>
              <a:rPr lang="en-US" dirty="0"/>
              <a:t> </a:t>
            </a:r>
            <a:r>
              <a:rPr lang="en-US" dirty="0" err="1"/>
              <a:t>là</a:t>
            </a:r>
            <a:r>
              <a:rPr lang="en-US" dirty="0"/>
              <a:t> 01 </a:t>
            </a:r>
            <a:r>
              <a:rPr lang="en-US" dirty="0" err="1" smtClean="0"/>
              <a:t>ngày</a:t>
            </a:r>
            <a:endParaRPr lang="en-US" dirty="0" smtClean="0"/>
          </a:p>
          <a:p>
            <a:pPr marL="0" indent="0">
              <a:buNone/>
            </a:pPr>
            <a:r>
              <a:rPr lang="en-US" dirty="0"/>
              <a:t> </a:t>
            </a:r>
            <a:r>
              <a:rPr lang="en-US" dirty="0" smtClean="0"/>
              <a:t> - </a:t>
            </a:r>
            <a:r>
              <a:rPr lang="en-US" dirty="0" err="1" smtClean="0"/>
              <a:t>Từng</a:t>
            </a:r>
            <a:r>
              <a:rPr lang="en-US" dirty="0" smtClean="0"/>
              <a:t> </a:t>
            </a:r>
            <a:r>
              <a:rPr lang="en-US" dirty="0" err="1" smtClean="0"/>
              <a:t>GK</a:t>
            </a:r>
            <a:r>
              <a:rPr lang="en-US" dirty="0" smtClean="0"/>
              <a:t> </a:t>
            </a:r>
            <a:r>
              <a:rPr lang="en-US" dirty="0" err="1" smtClean="0"/>
              <a:t>phỏng</a:t>
            </a:r>
            <a:r>
              <a:rPr lang="en-US" dirty="0" smtClean="0"/>
              <a:t> </a:t>
            </a:r>
            <a:r>
              <a:rPr lang="en-US" dirty="0" err="1" smtClean="0"/>
              <a:t>vấn</a:t>
            </a:r>
            <a:r>
              <a:rPr lang="en-US" dirty="0" smtClean="0"/>
              <a:t> </a:t>
            </a:r>
            <a:r>
              <a:rPr lang="en-US" dirty="0" err="1" smtClean="0"/>
              <a:t>độc</a:t>
            </a:r>
            <a:r>
              <a:rPr lang="en-US" dirty="0" smtClean="0"/>
              <a:t> </a:t>
            </a:r>
            <a:r>
              <a:rPr lang="en-US" dirty="0" err="1" smtClean="0"/>
              <a:t>lập</a:t>
            </a:r>
            <a:r>
              <a:rPr lang="en-US" dirty="0" smtClean="0"/>
              <a:t> </a:t>
            </a:r>
            <a:r>
              <a:rPr lang="en-US" dirty="0" err="1" smtClean="0"/>
              <a:t>và</a:t>
            </a:r>
            <a:r>
              <a:rPr lang="en-US" dirty="0" smtClean="0"/>
              <a:t> </a:t>
            </a:r>
            <a:r>
              <a:rPr lang="en-US" dirty="0" err="1" smtClean="0"/>
              <a:t>phỏng</a:t>
            </a:r>
            <a:r>
              <a:rPr lang="en-US" dirty="0" smtClean="0"/>
              <a:t> </a:t>
            </a:r>
            <a:r>
              <a:rPr lang="en-US" dirty="0" err="1" smtClean="0"/>
              <a:t>vấn</a:t>
            </a:r>
            <a:r>
              <a:rPr lang="en-US" dirty="0" smtClean="0"/>
              <a:t> </a:t>
            </a:r>
            <a:r>
              <a:rPr lang="en-US" dirty="0" err="1" smtClean="0"/>
              <a:t>từng</a:t>
            </a:r>
            <a:r>
              <a:rPr lang="en-US" dirty="0" smtClean="0"/>
              <a:t> HS </a:t>
            </a:r>
            <a:r>
              <a:rPr lang="en-US" dirty="0" err="1" smtClean="0"/>
              <a:t>đối</a:t>
            </a:r>
            <a:r>
              <a:rPr lang="en-US" dirty="0" smtClean="0"/>
              <a:t> </a:t>
            </a:r>
            <a:r>
              <a:rPr lang="en-US" dirty="0" err="1" smtClean="0"/>
              <a:t>với</a:t>
            </a:r>
            <a:r>
              <a:rPr lang="en-US" dirty="0" smtClean="0"/>
              <a:t> DA </a:t>
            </a:r>
            <a:r>
              <a:rPr lang="en-US" dirty="0" err="1" smtClean="0"/>
              <a:t>tập</a:t>
            </a:r>
            <a:r>
              <a:rPr lang="en-US" dirty="0" smtClean="0"/>
              <a:t> </a:t>
            </a:r>
            <a:r>
              <a:rPr lang="en-US" dirty="0" err="1" smtClean="0"/>
              <a:t>thể</a:t>
            </a:r>
            <a:r>
              <a:rPr lang="en-US" dirty="0" smtClean="0"/>
              <a:t>; </a:t>
            </a:r>
            <a:r>
              <a:rPr lang="en-US" dirty="0" err="1" smtClean="0"/>
              <a:t>từ</a:t>
            </a:r>
            <a:r>
              <a:rPr lang="en-US" dirty="0" smtClean="0"/>
              <a:t> 10-12 </a:t>
            </a:r>
            <a:r>
              <a:rPr lang="en-US" dirty="0" err="1" smtClean="0"/>
              <a:t>GK</a:t>
            </a:r>
            <a:r>
              <a:rPr lang="en-US" dirty="0" smtClean="0"/>
              <a:t>/</a:t>
            </a:r>
            <a:r>
              <a:rPr lang="en-US" dirty="0" err="1" smtClean="0"/>
              <a:t>1DA</a:t>
            </a:r>
            <a:endParaRPr lang="en-US" dirty="0" smtClean="0"/>
          </a:p>
          <a:p>
            <a:pPr marL="0" indent="0">
              <a:buNone/>
            </a:pPr>
            <a:r>
              <a:rPr lang="en-US" dirty="0"/>
              <a:t> </a:t>
            </a:r>
            <a:r>
              <a:rPr lang="en-US" dirty="0" smtClean="0"/>
              <a:t> - </a:t>
            </a:r>
            <a:r>
              <a:rPr lang="en-US" dirty="0" err="1" smtClean="0"/>
              <a:t>Chấm</a:t>
            </a:r>
            <a:r>
              <a:rPr lang="en-US" dirty="0" smtClean="0"/>
              <a:t> </a:t>
            </a:r>
            <a:r>
              <a:rPr lang="en-US" dirty="0" err="1" smtClean="0"/>
              <a:t>điểm</a:t>
            </a:r>
            <a:r>
              <a:rPr lang="en-US" dirty="0" smtClean="0"/>
              <a:t> </a:t>
            </a:r>
            <a:r>
              <a:rPr lang="en-US" dirty="0" err="1" smtClean="0"/>
              <a:t>và</a:t>
            </a:r>
            <a:r>
              <a:rPr lang="en-US" dirty="0" smtClean="0"/>
              <a:t> </a:t>
            </a:r>
            <a:r>
              <a:rPr lang="en-US" dirty="0" err="1" smtClean="0"/>
              <a:t>nộp</a:t>
            </a:r>
            <a:r>
              <a:rPr lang="en-US" dirty="0" smtClean="0"/>
              <a:t> </a:t>
            </a:r>
            <a:r>
              <a:rPr lang="en-US" dirty="0" err="1" smtClean="0"/>
              <a:t>phiếu</a:t>
            </a:r>
            <a:r>
              <a:rPr lang="en-US" dirty="0" smtClean="0"/>
              <a:t> </a:t>
            </a:r>
            <a:r>
              <a:rPr lang="en-US" dirty="0" err="1" smtClean="0"/>
              <a:t>điểm</a:t>
            </a:r>
            <a:r>
              <a:rPr lang="en-US" dirty="0" smtClean="0"/>
              <a:t> </a:t>
            </a:r>
            <a:r>
              <a:rPr lang="en-US" dirty="0" err="1" smtClean="0"/>
              <a:t>tại</a:t>
            </a:r>
            <a:r>
              <a:rPr lang="en-US" dirty="0" smtClean="0"/>
              <a:t> </a:t>
            </a:r>
            <a:r>
              <a:rPr lang="en-US" dirty="0" err="1" smtClean="0"/>
              <a:t>chỗ</a:t>
            </a:r>
            <a:r>
              <a:rPr lang="en-US" dirty="0" smtClean="0"/>
              <a:t>;</a:t>
            </a:r>
          </a:p>
          <a:p>
            <a:pPr marL="0" indent="0">
              <a:buNone/>
            </a:pPr>
            <a:r>
              <a:rPr lang="en-US" dirty="0"/>
              <a:t> </a:t>
            </a:r>
            <a:r>
              <a:rPr lang="en-US" dirty="0" smtClean="0"/>
              <a:t> - </a:t>
            </a:r>
            <a:r>
              <a:rPr lang="en-US" dirty="0" err="1" smtClean="0"/>
              <a:t>Trách</a:t>
            </a:r>
            <a:r>
              <a:rPr lang="en-US" dirty="0" smtClean="0"/>
              <a:t> </a:t>
            </a:r>
            <a:r>
              <a:rPr lang="en-US" dirty="0" err="1" smtClean="0"/>
              <a:t>nhiệm</a:t>
            </a:r>
            <a:r>
              <a:rPr lang="en-US" dirty="0" smtClean="0"/>
              <a:t> </a:t>
            </a:r>
            <a:r>
              <a:rPr lang="en-US" dirty="0" err="1" smtClean="0"/>
              <a:t>giải</a:t>
            </a:r>
            <a:r>
              <a:rPr lang="en-US" dirty="0" smtClean="0"/>
              <a:t> </a:t>
            </a:r>
            <a:r>
              <a:rPr lang="en-US" dirty="0" err="1" smtClean="0"/>
              <a:t>trình</a:t>
            </a:r>
            <a:r>
              <a:rPr lang="en-US" dirty="0" smtClean="0"/>
              <a:t> </a:t>
            </a:r>
            <a:r>
              <a:rPr lang="en-US" dirty="0" err="1" smtClean="0"/>
              <a:t>của</a:t>
            </a:r>
            <a:r>
              <a:rPr lang="en-US" dirty="0" smtClean="0"/>
              <a:t> </a:t>
            </a:r>
            <a:r>
              <a:rPr lang="en-US" dirty="0" err="1" smtClean="0"/>
              <a:t>GK</a:t>
            </a:r>
            <a:r>
              <a:rPr lang="en-US" dirty="0" smtClean="0"/>
              <a:t> </a:t>
            </a:r>
            <a:r>
              <a:rPr lang="en-US" dirty="0" err="1" smtClean="0"/>
              <a:t>khi</a:t>
            </a:r>
            <a:r>
              <a:rPr lang="en-US" dirty="0" smtClean="0"/>
              <a:t> </a:t>
            </a:r>
            <a:r>
              <a:rPr lang="en-US" dirty="0" err="1" smtClean="0"/>
              <a:t>họp</a:t>
            </a:r>
            <a:r>
              <a:rPr lang="en-US" dirty="0" smtClean="0"/>
              <a:t>;</a:t>
            </a:r>
          </a:p>
          <a:p>
            <a:pPr marL="0" indent="0">
              <a:buNone/>
            </a:pPr>
            <a:r>
              <a:rPr lang="en-US" dirty="0" smtClean="0"/>
              <a:t>  - </a:t>
            </a:r>
            <a:r>
              <a:rPr lang="en-US" dirty="0" err="1" smtClean="0"/>
              <a:t>Mỗi</a:t>
            </a:r>
            <a:r>
              <a:rPr lang="en-US" dirty="0" smtClean="0"/>
              <a:t> LV </a:t>
            </a:r>
            <a:r>
              <a:rPr lang="en-US" dirty="0" err="1" smtClean="0"/>
              <a:t>đề</a:t>
            </a:r>
            <a:r>
              <a:rPr lang="en-US" dirty="0" smtClean="0"/>
              <a:t> </a:t>
            </a:r>
            <a:r>
              <a:rPr lang="en-US" dirty="0" err="1" smtClean="0"/>
              <a:t>xuất</a:t>
            </a:r>
            <a:r>
              <a:rPr lang="en-US" dirty="0" smtClean="0"/>
              <a:t> 01 DA </a:t>
            </a:r>
            <a:r>
              <a:rPr lang="en-US" dirty="0" err="1" smtClean="0"/>
              <a:t>xuất</a:t>
            </a:r>
            <a:r>
              <a:rPr lang="en-US" dirty="0" smtClean="0"/>
              <a:t> </a:t>
            </a:r>
            <a:r>
              <a:rPr lang="en-US" dirty="0" err="1" smtClean="0"/>
              <a:t>sắc</a:t>
            </a:r>
            <a:r>
              <a:rPr lang="en-US" dirty="0" smtClean="0"/>
              <a:t> </a:t>
            </a:r>
            <a:r>
              <a:rPr lang="en-US" dirty="0" err="1" smtClean="0"/>
              <a:t>nhất</a:t>
            </a:r>
            <a:r>
              <a:rPr lang="en-US" dirty="0" smtClean="0"/>
              <a:t>; </a:t>
            </a:r>
            <a:r>
              <a:rPr lang="en-US" dirty="0" err="1" smtClean="0"/>
              <a:t>Các</a:t>
            </a:r>
            <a:r>
              <a:rPr lang="en-US" dirty="0" smtClean="0"/>
              <a:t> </a:t>
            </a:r>
            <a:r>
              <a:rPr lang="en-US" dirty="0" err="1" smtClean="0"/>
              <a:t>giải</a:t>
            </a:r>
            <a:r>
              <a:rPr lang="en-US" dirty="0" smtClean="0"/>
              <a:t> </a:t>
            </a:r>
            <a:r>
              <a:rPr lang="en-US" dirty="0" err="1" smtClean="0"/>
              <a:t>toàn</a:t>
            </a:r>
            <a:r>
              <a:rPr lang="en-US" dirty="0" smtClean="0"/>
              <a:t> </a:t>
            </a:r>
            <a:r>
              <a:rPr lang="en-US" dirty="0" err="1" smtClean="0"/>
              <a:t>cuộc</a:t>
            </a:r>
            <a:r>
              <a:rPr lang="en-US" dirty="0" smtClean="0"/>
              <a:t> </a:t>
            </a:r>
            <a:r>
              <a:rPr lang="en-US" dirty="0" err="1" smtClean="0"/>
              <a:t>được</a:t>
            </a:r>
            <a:r>
              <a:rPr lang="en-US" dirty="0" smtClean="0"/>
              <a:t> </a:t>
            </a:r>
            <a:r>
              <a:rPr lang="en-US" dirty="0" err="1" smtClean="0"/>
              <a:t>chọn</a:t>
            </a:r>
            <a:r>
              <a:rPr lang="en-US" dirty="0" smtClean="0"/>
              <a:t> </a:t>
            </a:r>
            <a:r>
              <a:rPr lang="en-US" dirty="0" err="1" smtClean="0"/>
              <a:t>trong</a:t>
            </a:r>
            <a:r>
              <a:rPr lang="en-US" dirty="0" smtClean="0"/>
              <a:t> </a:t>
            </a:r>
            <a:r>
              <a:rPr lang="en-US" dirty="0" err="1" smtClean="0"/>
              <a:t>số</a:t>
            </a:r>
            <a:r>
              <a:rPr lang="en-US" dirty="0" smtClean="0"/>
              <a:t> </a:t>
            </a:r>
            <a:r>
              <a:rPr lang="en-US" dirty="0" err="1" smtClean="0"/>
              <a:t>đó</a:t>
            </a:r>
            <a:r>
              <a:rPr lang="en-US" dirty="0" smtClean="0"/>
              <a:t>.</a:t>
            </a:r>
            <a:endParaRPr lang="en-US" dirty="0"/>
          </a:p>
        </p:txBody>
      </p:sp>
    </p:spTree>
    <p:extLst>
      <p:ext uri="{BB962C8B-B14F-4D97-AF65-F5344CB8AC3E}">
        <p14:creationId xmlns:p14="http://schemas.microsoft.com/office/powerpoint/2010/main" val="377732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Network design template">
  <a:themeElements>
    <a:clrScheme name="Office Them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Office Them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Office Them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Office Them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Office Them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Office Them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Office Them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Office Them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Office Them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 design template</Template>
  <TotalTime>428</TotalTime>
  <Words>2987</Words>
  <Application>Microsoft Office PowerPoint</Application>
  <PresentationFormat>On-screen Show (4:3)</PresentationFormat>
  <Paragraphs>179</Paragraphs>
  <Slides>31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Times New Roman</vt:lpstr>
      <vt:lpstr>Wingdings</vt:lpstr>
      <vt:lpstr>Network design template</vt:lpstr>
      <vt:lpstr>HOẠT ĐỘNG NGHIÊN CỨU KHOA HỌC VÀ CUỘC THI KHOA HỌC KĨ THUẬT DÀNH CHO HỌC SINH TRUNG HỌC NHỮNG NĂM QUA VÀ ĐỊNH HƯỚNG THỜI GIAN TỚI</vt:lpstr>
      <vt:lpstr>I. Những kết quả đã đạt được</vt:lpstr>
      <vt:lpstr>Đánh giá chung</vt:lpstr>
      <vt:lpstr>II. Những điểm còn hạn chế</vt:lpstr>
      <vt:lpstr>III. Một số nguyên nhân</vt:lpstr>
      <vt:lpstr>MỘT SỐ ĐIỂM MỚI VÀ CẦN LƯU Ý CỦA INTEL ISEF</vt:lpstr>
      <vt:lpstr>1. Kế hoạch nghiên cứu </vt:lpstr>
      <vt:lpstr>2. Các lĩnh vực khoa học</vt:lpstr>
      <vt:lpstr>3. Quy trình đánh giá dự án</vt:lpstr>
      <vt:lpstr>ĐỐI VỚI CUỘC THI CẤP QUỐC GIA TỪ NĂM 2016</vt:lpstr>
      <vt:lpstr>I. Những điểm mới cần nhấn mạnh đối với Cuộc thi cấp quốc gia</vt:lpstr>
      <vt:lpstr>I. Những điểm mới cần nhấn mạnh đối với Cuộc thi cấp quốc gia…</vt:lpstr>
      <vt:lpstr>I. Những điểm mới cần nhấn mạnh đối với Cuộc thi cấp quốc gia…</vt:lpstr>
      <vt:lpstr>I. Những điểm mới cần nhấn mạnh đối với Cuộc thi cấp quốc gia…</vt:lpstr>
      <vt:lpstr>II. Những vấn đề đặt ra</vt:lpstr>
      <vt:lpstr>THỰC HIỆN VÀ ĐÁNH GIÁ DỰ ÁN KHOA HỌC KĨ THUẬT</vt:lpstr>
      <vt:lpstr>I. Các bước thực hiện một dự án khoa học</vt:lpstr>
      <vt:lpstr>I. Các bước thực hiện một dự án khoa học…</vt:lpstr>
      <vt:lpstr>I. Các bước thực hiện một dự án khoa học…</vt:lpstr>
      <vt:lpstr>I. Các bước thực hiện một dự án khoa học…</vt:lpstr>
      <vt:lpstr>II. Các bước thực hiện một dự án kỹ thuật hoặc máy tính</vt:lpstr>
      <vt:lpstr>II. Các bước thực hiện một dự án kỹ thuật hoặc máy tính…</vt:lpstr>
      <vt:lpstr>III. Viết báo cáo</vt:lpstr>
      <vt:lpstr>III. Viết báo cáo…</vt:lpstr>
      <vt:lpstr>III. Viết báo cáo…</vt:lpstr>
      <vt:lpstr>IV. Viết tóm tắt báo cáo</vt:lpstr>
      <vt:lpstr>V. Tiêu chí đánh giá dự án</vt:lpstr>
      <vt:lpstr>V. Tiêu chí đánh giá dự án</vt:lpstr>
      <vt:lpstr>V. Tiêu chí đánh giá dự án</vt:lpstr>
      <vt:lpstr>V. Tiêu chí đánh giá dự án</vt:lpstr>
      <vt:lpstr>TRÂN TRỌNG CẢM ƠN</vt:lpstr>
    </vt:vector>
  </TitlesOfParts>
  <Company>0978.357.753</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HOẠT ĐỘNG NGHIÊN CỨU KHOA HỌC VÀ CUỘC THI KHOA HỌC KĨ THUẬT DÀNH CHO HỌC SINH TRUNG HỌC NHỮNG NĂM QUA VÀ ĐỊNH HƯỚNG THỜI GIAN TỚI</dc:title>
  <dc:creator>User</dc:creator>
  <cp:lastModifiedBy>Nguyen Xuan Thanh</cp:lastModifiedBy>
  <cp:revision>39</cp:revision>
  <cp:lastPrinted>1601-01-01T00:00:00Z</cp:lastPrinted>
  <dcterms:created xsi:type="dcterms:W3CDTF">2015-06-04T03:15:50Z</dcterms:created>
  <dcterms:modified xsi:type="dcterms:W3CDTF">2015-08-20T07:02:18Z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TC102037811033</vt:lpwstr>
  </property>
</Properties>
</file>